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61" r:id="rId2"/>
    <p:sldId id="266" r:id="rId3"/>
    <p:sldId id="300" r:id="rId4"/>
    <p:sldId id="326" r:id="rId5"/>
    <p:sldId id="293" r:id="rId6"/>
    <p:sldId id="327" r:id="rId7"/>
    <p:sldId id="322" r:id="rId8"/>
    <p:sldId id="323" r:id="rId9"/>
    <p:sldId id="324" r:id="rId10"/>
    <p:sldId id="325" r:id="rId11"/>
    <p:sldId id="268" r:id="rId12"/>
    <p:sldId id="275" r:id="rId13"/>
    <p:sldId id="298" r:id="rId14"/>
    <p:sldId id="299" r:id="rId15"/>
    <p:sldId id="318" r:id="rId16"/>
    <p:sldId id="280" r:id="rId17"/>
    <p:sldId id="284" r:id="rId18"/>
    <p:sldId id="282" r:id="rId19"/>
    <p:sldId id="283" r:id="rId20"/>
    <p:sldId id="289" r:id="rId21"/>
    <p:sldId id="320" r:id="rId22"/>
    <p:sldId id="290" r:id="rId23"/>
    <p:sldId id="319" r:id="rId24"/>
    <p:sldId id="291" r:id="rId25"/>
    <p:sldId id="292" r:id="rId26"/>
    <p:sldId id="321" r:id="rId27"/>
    <p:sldId id="328" r:id="rId28"/>
    <p:sldId id="330" r:id="rId29"/>
    <p:sldId id="329" r:id="rId30"/>
    <p:sldId id="331" r:id="rId31"/>
    <p:sldId id="265" r:id="rId32"/>
    <p:sldId id="288" r:id="rId33"/>
    <p:sldId id="263" r:id="rId34"/>
    <p:sldId id="332" r:id="rId35"/>
    <p:sldId id="287" r:id="rId36"/>
    <p:sldId id="333" r:id="rId37"/>
    <p:sldId id="304" r:id="rId38"/>
    <p:sldId id="305" r:id="rId39"/>
    <p:sldId id="306" r:id="rId40"/>
    <p:sldId id="308" r:id="rId41"/>
    <p:sldId id="309" r:id="rId42"/>
    <p:sldId id="262" r:id="rId43"/>
    <p:sldId id="31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5022" autoAdjust="0"/>
    <p:restoredTop sz="94660"/>
  </p:normalViewPr>
  <p:slideViewPr>
    <p:cSldViewPr>
      <p:cViewPr>
        <p:scale>
          <a:sx n="70" d="100"/>
          <a:sy n="70" d="100"/>
        </p:scale>
        <p:origin x="-106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3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66732B-0C67-4646-8318-A0CC344CB8E8}" type="datetimeFigureOut">
              <a:rPr lang="en-US" smtClean="0"/>
              <a:pPr/>
              <a:t>8/23/2014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4BA87E-723F-4083-9844-51902261645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When you review an item, write your comments on a copy of the item indicating your suggested changes. If you believe an item is not worth retaining, suggest it be deleted.</a:t>
            </a:r>
          </a:p>
          <a:p>
            <a:endParaRPr lang="en-US" dirty="0"/>
          </a:p>
        </p:txBody>
      </p:sp>
      <p:sp>
        <p:nvSpPr>
          <p:cNvPr id="4" name="Slide Number Placeholder 3"/>
          <p:cNvSpPr>
            <a:spLocks noGrp="1"/>
          </p:cNvSpPr>
          <p:nvPr>
            <p:ph type="sldNum" sz="quarter" idx="10"/>
          </p:nvPr>
        </p:nvSpPr>
        <p:spPr/>
        <p:txBody>
          <a:bodyPr/>
          <a:lstStyle/>
          <a:p>
            <a:fld id="{A74BA87E-723F-4083-9844-519022616459}"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point of testing is to be able to predict whether your learners will be able to do what you want them to do when they leave you, and the best way to do that is to observe the actual performance that you are trying to develop</a:t>
            </a:r>
            <a:endParaRPr lang="en-US" dirty="0"/>
          </a:p>
        </p:txBody>
      </p:sp>
      <p:sp>
        <p:nvSpPr>
          <p:cNvPr id="4" name="Slide Number Placeholder 3"/>
          <p:cNvSpPr>
            <a:spLocks noGrp="1"/>
          </p:cNvSpPr>
          <p:nvPr>
            <p:ph type="sldNum" sz="quarter" idx="10"/>
          </p:nvPr>
        </p:nvSpPr>
        <p:spPr/>
        <p:txBody>
          <a:bodyPr/>
          <a:lstStyle/>
          <a:p>
            <a:fld id="{A74BA87E-723F-4083-9844-519022616459}" type="slidenum">
              <a:rPr lang="en-US" smtClean="0"/>
              <a:pPr/>
              <a:t>35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74BA87E-723F-4083-9844-519022616459}" type="slidenum">
              <a:rPr lang="en-US" smtClean="0"/>
              <a:pPr/>
              <a:t>36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A09DBAB-B279-4280-A934-547BA59387AF}" type="datetimeFigureOut">
              <a:rPr lang="en-US" smtClean="0"/>
              <a:pPr/>
              <a:t>8/23/2014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09C2323-E25C-43AE-A9CC-7BFD6A3AF46E}"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09DBAB-B279-4280-A934-547BA59387AF}" type="datetimeFigureOut">
              <a:rPr lang="en-US" smtClean="0"/>
              <a:pPr/>
              <a:t>8/23/2014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C2323-E25C-43AE-A9CC-7BFD6A3AF46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09DBAB-B279-4280-A934-547BA59387AF}" type="datetimeFigureOut">
              <a:rPr lang="en-US" smtClean="0"/>
              <a:pPr/>
              <a:t>8/23/2014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C2323-E25C-43AE-A9CC-7BFD6A3AF46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A09DBAB-B279-4280-A934-547BA59387AF}" type="datetimeFigureOut">
              <a:rPr lang="en-US" smtClean="0"/>
              <a:pPr/>
              <a:t>8/23/2014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C2323-E25C-43AE-A9CC-7BFD6A3AF46E}"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09DBAB-B279-4280-A934-547BA59387AF}" type="datetimeFigureOut">
              <a:rPr lang="en-US" smtClean="0"/>
              <a:pPr/>
              <a:t>8/23/2014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09C2323-E25C-43AE-A9CC-7BFD6A3AF46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A09DBAB-B279-4280-A934-547BA59387AF}" type="datetimeFigureOut">
              <a:rPr lang="en-US" smtClean="0"/>
              <a:pPr/>
              <a:t>8/23/2014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9C2323-E25C-43AE-A9CC-7BFD6A3AF46E}"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A09DBAB-B279-4280-A934-547BA59387AF}" type="datetimeFigureOut">
              <a:rPr lang="en-US" smtClean="0"/>
              <a:pPr/>
              <a:t>8/23/2014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9C2323-E25C-43AE-A9CC-7BFD6A3AF46E}"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A09DBAB-B279-4280-A934-547BA59387AF}" type="datetimeFigureOut">
              <a:rPr lang="en-US" smtClean="0"/>
              <a:pPr/>
              <a:t>8/23/2014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9C2323-E25C-43AE-A9CC-7BFD6A3AF46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09DBAB-B279-4280-A934-547BA59387AF}" type="datetimeFigureOut">
              <a:rPr lang="en-US" smtClean="0"/>
              <a:pPr/>
              <a:t>8/23/2014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9C2323-E25C-43AE-A9CC-7BFD6A3AF46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09DBAB-B279-4280-A934-547BA59387AF}" type="datetimeFigureOut">
              <a:rPr lang="en-US" smtClean="0"/>
              <a:pPr/>
              <a:t>8/23/2014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9C2323-E25C-43AE-A9CC-7BFD6A3AF46E}"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09DBAB-B279-4280-A934-547BA59387AF}" type="datetimeFigureOut">
              <a:rPr lang="en-US" smtClean="0"/>
              <a:pPr/>
              <a:t>8/23/2014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09C2323-E25C-43AE-A9CC-7BFD6A3AF46E}"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A09DBAB-B279-4280-A934-547BA59387AF}" type="datetimeFigureOut">
              <a:rPr lang="en-US" smtClean="0"/>
              <a:pPr/>
              <a:t>8/23/2014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09C2323-E25C-43AE-A9CC-7BFD6A3AF46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p:txBody>
          <a:bodyPr/>
          <a:lstStyle/>
          <a:p>
            <a:endParaRPr lang="en-US"/>
          </a:p>
        </p:txBody>
      </p:sp>
      <p:sp>
        <p:nvSpPr>
          <p:cNvPr id="4" name="Title 3"/>
          <p:cNvSpPr>
            <a:spLocks noGrp="1"/>
          </p:cNvSpPr>
          <p:nvPr>
            <p:ph type="ctrTitle"/>
          </p:nvPr>
        </p:nvSpPr>
        <p:spPr>
          <a:xfrm>
            <a:off x="457200" y="1577975"/>
            <a:ext cx="8229600" cy="1470025"/>
          </a:xfrm>
        </p:spPr>
        <p:txBody>
          <a:bodyPr>
            <a:noAutofit/>
            <a:scene3d>
              <a:camera prst="orthographicFront"/>
              <a:lightRig rig="threePt" dir="t"/>
            </a:scene3d>
            <a:sp3d extrusionH="57150">
              <a:bevelT w="38100" h="38100"/>
            </a:sp3d>
          </a:bodyPr>
          <a:lstStyle/>
          <a:p>
            <a:pPr algn="ctr"/>
            <a:r>
              <a:rPr lang="en-US" sz="5400" dirty="0" smtClean="0">
                <a:effectLst>
                  <a:outerShdw blurRad="38100" dist="38100" dir="2700000" algn="tl">
                    <a:srgbClr val="000000">
                      <a:alpha val="43137"/>
                    </a:srgbClr>
                  </a:outerShdw>
                </a:effectLst>
                <a:latin typeface="Arial Black" pitchFamily="34" charset="0"/>
              </a:rPr>
              <a:t>Test and Types</a:t>
            </a:r>
            <a:br>
              <a:rPr lang="en-US" sz="5400" dirty="0" smtClean="0">
                <a:effectLst>
                  <a:outerShdw blurRad="38100" dist="38100" dir="2700000" algn="tl">
                    <a:srgbClr val="000000">
                      <a:alpha val="43137"/>
                    </a:srgbClr>
                  </a:outerShdw>
                </a:effectLst>
                <a:latin typeface="Arial Black" pitchFamily="34" charset="0"/>
              </a:rPr>
            </a:br>
            <a:r>
              <a:rPr lang="en-US" sz="5400" dirty="0" smtClean="0">
                <a:effectLst>
                  <a:outerShdw blurRad="38100" dist="38100" dir="2700000" algn="tl">
                    <a:srgbClr val="000000">
                      <a:alpha val="43137"/>
                    </a:srgbClr>
                  </a:outerShdw>
                </a:effectLst>
                <a:latin typeface="Arial Black" pitchFamily="34" charset="0"/>
              </a:rPr>
              <a:t>of Tests</a:t>
            </a:r>
            <a:endParaRPr lang="en-US" sz="5400" dirty="0">
              <a:effectLst>
                <a:outerShdw blurRad="38100" dist="38100" dir="2700000" algn="tl">
                  <a:srgbClr val="000000">
                    <a:alpha val="43137"/>
                  </a:srgbClr>
                </a:outerShdw>
              </a:effectLst>
              <a:latin typeface="Arial Black" pitchFamily="34" charset="0"/>
            </a:endParaRPr>
          </a:p>
        </p:txBody>
      </p:sp>
      <p:pic>
        <p:nvPicPr>
          <p:cNvPr id="57346" name="Picture 2" descr="Figuring It Out"/>
          <p:cNvPicPr>
            <a:picLocks noChangeAspect="1" noChangeArrowheads="1"/>
          </p:cNvPicPr>
          <p:nvPr/>
        </p:nvPicPr>
        <p:blipFill>
          <a:blip r:embed="rId2">
            <a:lum contrast="20000"/>
          </a:blip>
          <a:srcRect/>
          <a:stretch>
            <a:fillRect/>
          </a:stretch>
        </p:blipFill>
        <p:spPr bwMode="auto">
          <a:xfrm rot="541707">
            <a:off x="2260036" y="3449451"/>
            <a:ext cx="4394267" cy="292951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Writing Completion Test Items</a:t>
            </a:r>
            <a:endParaRPr lang="en-US" dirty="0"/>
          </a:p>
        </p:txBody>
      </p:sp>
      <p:sp>
        <p:nvSpPr>
          <p:cNvPr id="3" name="Content Placeholder 2"/>
          <p:cNvSpPr>
            <a:spLocks noGrp="1"/>
          </p:cNvSpPr>
          <p:nvPr>
            <p:ph sz="quarter" idx="1"/>
          </p:nvPr>
        </p:nvSpPr>
        <p:spPr/>
        <p:txBody>
          <a:bodyPr/>
          <a:lstStyle/>
          <a:p>
            <a:pPr marL="514350" indent="-514350">
              <a:buFont typeface="+mj-lt"/>
              <a:buAutoNum type="alphaLcPeriod"/>
            </a:pPr>
            <a:r>
              <a:rPr lang="en-US" dirty="0" smtClean="0"/>
              <a:t>Omit only significant words from the statement</a:t>
            </a:r>
          </a:p>
          <a:p>
            <a:pPr marL="514350" indent="-514350">
              <a:buFont typeface="+mj-lt"/>
              <a:buAutoNum type="alphaLcPeriod"/>
            </a:pPr>
            <a:r>
              <a:rPr lang="en-US" dirty="0" smtClean="0"/>
              <a:t>Do not omit so many words from the statement that the intended meaning is lost</a:t>
            </a:r>
          </a:p>
          <a:p>
            <a:pPr marL="514350" indent="-514350">
              <a:buFont typeface="+mj-lt"/>
              <a:buAutoNum type="alphaLcPeriod"/>
            </a:pPr>
            <a:r>
              <a:rPr lang="en-US" dirty="0" smtClean="0"/>
              <a:t>Be sure there is only </a:t>
            </a:r>
            <a:r>
              <a:rPr lang="en-US" u="sng" dirty="0" smtClean="0"/>
              <a:t>one</a:t>
            </a:r>
            <a:r>
              <a:rPr lang="en-US" dirty="0" smtClean="0"/>
              <a:t> correct response</a:t>
            </a:r>
          </a:p>
          <a:p>
            <a:pPr marL="514350" indent="-514350">
              <a:buFont typeface="+mj-lt"/>
              <a:buAutoNum type="alphaLcPeriod"/>
            </a:pPr>
            <a:r>
              <a:rPr lang="en-US" dirty="0" smtClean="0"/>
              <a:t>Make the blanks of equal length</a:t>
            </a:r>
          </a:p>
          <a:p>
            <a:pPr marL="514350" indent="-514350">
              <a:buFont typeface="+mj-lt"/>
              <a:buAutoNum type="alphaLcPeriod"/>
            </a:pPr>
            <a:r>
              <a:rPr lang="en-US" dirty="0" smtClean="0"/>
              <a:t>Avoid lifting statements directly from the text, lecture or other sources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1000"/>
                                        <p:tgtEl>
                                          <p:spTgt spid="3">
                                            <p:txEl>
                                              <p:pRg st="1" end="1"/>
                                            </p:txEl>
                                          </p:spTgt>
                                        </p:tgtEl>
                                      </p:cBhvr>
                                    </p:animEffect>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5" dur="1000"/>
                                        <p:tgtEl>
                                          <p:spTgt spid="3">
                                            <p:txEl>
                                              <p:pRg st="2" end="2"/>
                                            </p:txEl>
                                          </p:spTgt>
                                        </p:tgtEl>
                                      </p:cBhvr>
                                    </p:animEffect>
                                  </p:childTnLst>
                                </p:cTn>
                              </p:par>
                            </p:childTnLst>
                          </p:cTn>
                        </p:par>
                        <p:par>
                          <p:cTn id="16" fill="hold">
                            <p:stCondLst>
                              <p:cond delay="2000"/>
                            </p:stCondLst>
                            <p:childTnLst>
                              <p:par>
                                <p:cTn id="17" presetID="53"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1" dur="1000"/>
                                        <p:tgtEl>
                                          <p:spTgt spid="3">
                                            <p:txEl>
                                              <p:pRg st="3" end="3"/>
                                            </p:txEl>
                                          </p:spTgt>
                                        </p:tgtEl>
                                      </p:cBhvr>
                                    </p:animEffect>
                                  </p:childTnLst>
                                </p:cTn>
                              </p:par>
                            </p:childTnLst>
                          </p:cTn>
                        </p:par>
                        <p:par>
                          <p:cTn id="22" fill="hold">
                            <p:stCondLst>
                              <p:cond delay="3000"/>
                            </p:stCondLst>
                            <p:childTnLst>
                              <p:par>
                                <p:cTn id="23" presetID="53"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latin typeface="Aharoni" pitchFamily="2" charset="-79"/>
                <a:cs typeface="Aharoni" pitchFamily="2" charset="-79"/>
              </a:rPr>
              <a:t>Multiply-choice Test</a:t>
            </a:r>
            <a:endParaRPr lang="en-US" b="1" dirty="0">
              <a:latin typeface="Aharoni" pitchFamily="2" charset="-79"/>
              <a:cs typeface="Aharoni" pitchFamily="2" charset="-79"/>
            </a:endParaRPr>
          </a:p>
        </p:txBody>
      </p:sp>
      <p:sp>
        <p:nvSpPr>
          <p:cNvPr id="6" name="Content Placeholder 5"/>
          <p:cNvSpPr>
            <a:spLocks noGrp="1"/>
          </p:cNvSpPr>
          <p:nvPr>
            <p:ph sz="quarter" idx="1"/>
          </p:nvPr>
        </p:nvSpPr>
        <p:spPr>
          <a:xfrm>
            <a:off x="914400" y="1447800"/>
            <a:ext cx="7772400" cy="5029200"/>
          </a:xfrm>
        </p:spPr>
        <p:txBody>
          <a:bodyPr>
            <a:normAutofit/>
          </a:bodyPr>
          <a:lstStyle/>
          <a:p>
            <a:r>
              <a:rPr lang="en-US" dirty="0" smtClean="0"/>
              <a:t>test question which has a number of alternative choices from which the examinee is to select the correct answer</a:t>
            </a:r>
          </a:p>
          <a:p>
            <a:endParaRPr lang="en-US" sz="800" dirty="0" smtClean="0"/>
          </a:p>
          <a:p>
            <a:r>
              <a:rPr lang="en-US" dirty="0" smtClean="0"/>
              <a:t>uses 4 or 5 choices per question, fewer alternatives often results in items with inferior characteristics</a:t>
            </a:r>
          </a:p>
          <a:p>
            <a:endParaRPr lang="en-US" sz="800" dirty="0" smtClean="0"/>
          </a:p>
          <a:p>
            <a:r>
              <a:rPr lang="en-US" dirty="0" smtClean="0"/>
              <a:t>assesses many levels of learning as well as a test taker's ability to integrate information</a:t>
            </a:r>
          </a:p>
          <a:p>
            <a:endParaRPr lang="en-US" sz="800" dirty="0" smtClean="0"/>
          </a:p>
          <a:p>
            <a:r>
              <a:rPr lang="en-US" dirty="0" smtClean="0"/>
              <a:t>considered as the strongest predictors of overall student performance compared with other forms of evaluations</a:t>
            </a:r>
          </a:p>
          <a:p>
            <a:endParaRPr lang="en-US" dirty="0" smtClean="0"/>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p:cTn id="7"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4" end="4"/>
                                            </p:txEl>
                                          </p:spTgt>
                                        </p:tgtEl>
                                        <p:attrNameLst>
                                          <p:attrName>style.visibility</p:attrName>
                                        </p:attrNameLst>
                                      </p:cBhvr>
                                      <p:to>
                                        <p:strVal val="visible"/>
                                      </p:to>
                                    </p:set>
                                    <p:anim calcmode="lin" valueType="num">
                                      <p:cBhvr>
                                        <p:cTn id="14" dur="1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anim calcmode="lin" valueType="num">
                                      <p:cBhvr>
                                        <p:cTn id="21" dur="10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22" dur="10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23"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200" i="1" dirty="0" smtClean="0">
                <a:latin typeface="Aharoni" pitchFamily="2" charset="-79"/>
                <a:cs typeface="Aharoni" pitchFamily="2" charset="-79"/>
              </a:rPr>
              <a:t>Multiply-choice  test</a:t>
            </a:r>
            <a:endParaRPr lang="en-US" sz="3200" i="1" dirty="0">
              <a:latin typeface="Aharoni" pitchFamily="2" charset="-79"/>
              <a:cs typeface="Aharoni" pitchFamily="2" charset="-79"/>
            </a:endParaRPr>
          </a:p>
        </p:txBody>
      </p:sp>
      <p:sp>
        <p:nvSpPr>
          <p:cNvPr id="6" name="Content Placeholder 5"/>
          <p:cNvSpPr>
            <a:spLocks noGrp="1"/>
          </p:cNvSpPr>
          <p:nvPr>
            <p:ph sz="quarter" idx="1"/>
          </p:nvPr>
        </p:nvSpPr>
        <p:spPr/>
        <p:txBody>
          <a:bodyPr>
            <a:normAutofit fontScale="92500" lnSpcReduction="10000"/>
          </a:bodyPr>
          <a:lstStyle/>
          <a:p>
            <a:r>
              <a:rPr lang="en-US" sz="3000" dirty="0" smtClean="0"/>
              <a:t>Parts of multiply-choice test</a:t>
            </a:r>
          </a:p>
          <a:p>
            <a:pPr>
              <a:buNone/>
            </a:pPr>
            <a:endParaRPr lang="en-US" dirty="0" smtClean="0"/>
          </a:p>
          <a:p>
            <a:pPr lvl="1"/>
            <a:r>
              <a:rPr lang="en-US" b="1" dirty="0" smtClean="0"/>
              <a:t>STEM </a:t>
            </a:r>
            <a:r>
              <a:rPr lang="en-US" dirty="0" smtClean="0"/>
              <a:t>- part of the item in which the problem is stated for the examinee</a:t>
            </a:r>
          </a:p>
          <a:p>
            <a:pPr lvl="2"/>
            <a:r>
              <a:rPr lang="en-US" dirty="0" smtClean="0"/>
              <a:t>a question, </a:t>
            </a:r>
          </a:p>
          <a:p>
            <a:pPr marL="1428750" lvl="2"/>
            <a:r>
              <a:rPr lang="en-US" dirty="0" smtClean="0"/>
              <a:t>a set of directions or</a:t>
            </a:r>
          </a:p>
          <a:p>
            <a:pPr marL="1828800" lvl="2" indent="-171450"/>
            <a:r>
              <a:rPr lang="en-US" dirty="0" smtClean="0"/>
              <a:t> a statement with an embedded blank</a:t>
            </a:r>
          </a:p>
          <a:p>
            <a:endParaRPr lang="en-US" b="1" dirty="0" smtClean="0"/>
          </a:p>
          <a:p>
            <a:pPr lvl="1"/>
            <a:r>
              <a:rPr lang="en-US" b="1" dirty="0" smtClean="0"/>
              <a:t>OPTIONS/ALTERNATIVES </a:t>
            </a:r>
            <a:r>
              <a:rPr lang="en-US" dirty="0" smtClean="0"/>
              <a:t>- choices given for the item</a:t>
            </a:r>
          </a:p>
          <a:p>
            <a:endParaRPr lang="en-US" b="1" dirty="0" smtClean="0"/>
          </a:p>
          <a:p>
            <a:pPr lvl="2"/>
            <a:r>
              <a:rPr lang="en-US" b="1" dirty="0" smtClean="0"/>
              <a:t>Key </a:t>
            </a:r>
            <a:r>
              <a:rPr lang="en-US" dirty="0" smtClean="0"/>
              <a:t>- correct choice for the item</a:t>
            </a:r>
          </a:p>
          <a:p>
            <a:pPr lvl="2"/>
            <a:r>
              <a:rPr lang="en-US" b="1" dirty="0" err="1" smtClean="0"/>
              <a:t>Distractors</a:t>
            </a:r>
            <a:r>
              <a:rPr lang="en-US" b="1" dirty="0" smtClean="0"/>
              <a:t> </a:t>
            </a:r>
            <a:r>
              <a:rPr lang="en-US" dirty="0" smtClean="0"/>
              <a:t>- incorrect choices for the item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6">
                                            <p:txEl>
                                              <p:pRg st="9" end="9"/>
                                            </p:txEl>
                                          </p:spTgt>
                                        </p:tgtEl>
                                        <p:attrNameLst>
                                          <p:attrName>style.visibility</p:attrName>
                                        </p:attrNameLst>
                                      </p:cBhvr>
                                      <p:to>
                                        <p:strVal val="visible"/>
                                      </p:to>
                                    </p:set>
                                    <p:animEffect transition="in" filter="wipe(left)">
                                      <p:cBhvr>
                                        <p:cTn id="11" dur="1000"/>
                                        <p:tgtEl>
                                          <p:spTgt spid="6">
                                            <p:txEl>
                                              <p:pRg st="9" end="9"/>
                                            </p:txEl>
                                          </p:spTgt>
                                        </p:tgtEl>
                                      </p:cBhvr>
                                    </p:animEffect>
                                  </p:childTnLst>
                                </p:cTn>
                              </p:par>
                              <p:par>
                                <p:cTn id="12" presetID="22" presetClass="entr" presetSubtype="8" fill="hold" nodeType="withEffect">
                                  <p:stCondLst>
                                    <p:cond delay="0"/>
                                  </p:stCondLst>
                                  <p:childTnLst>
                                    <p:set>
                                      <p:cBhvr>
                                        <p:cTn id="13" dur="1" fill="hold">
                                          <p:stCondLst>
                                            <p:cond delay="0"/>
                                          </p:stCondLst>
                                        </p:cTn>
                                        <p:tgtEl>
                                          <p:spTgt spid="6">
                                            <p:txEl>
                                              <p:pRg st="10" end="10"/>
                                            </p:txEl>
                                          </p:spTgt>
                                        </p:tgtEl>
                                        <p:attrNameLst>
                                          <p:attrName>style.visibility</p:attrName>
                                        </p:attrNameLst>
                                      </p:cBhvr>
                                      <p:to>
                                        <p:strVal val="visible"/>
                                      </p:to>
                                    </p:set>
                                    <p:animEffect transition="in" filter="wipe(left)">
                                      <p:cBhvr>
                                        <p:cTn id="14" dur="10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200" i="1" dirty="0" smtClean="0">
                <a:latin typeface="Aharoni" pitchFamily="2" charset="-79"/>
                <a:cs typeface="Aharoni" pitchFamily="2" charset="-79"/>
              </a:rPr>
              <a:t>Multiply-choice Test</a:t>
            </a:r>
            <a:endParaRPr lang="en-US" sz="3200" i="1" dirty="0">
              <a:latin typeface="Aharoni" pitchFamily="2" charset="-79"/>
              <a:cs typeface="Aharoni" pitchFamily="2" charset="-79"/>
            </a:endParaRPr>
          </a:p>
        </p:txBody>
      </p:sp>
      <p:sp>
        <p:nvSpPr>
          <p:cNvPr id="6" name="Content Placeholder 5"/>
          <p:cNvSpPr>
            <a:spLocks noGrp="1"/>
          </p:cNvSpPr>
          <p:nvPr>
            <p:ph sz="quarter" idx="1"/>
          </p:nvPr>
        </p:nvSpPr>
        <p:spPr>
          <a:xfrm>
            <a:off x="914400" y="1447800"/>
            <a:ext cx="7772400" cy="5029200"/>
          </a:xfrm>
        </p:spPr>
        <p:txBody>
          <a:bodyPr>
            <a:normAutofit lnSpcReduction="10000"/>
          </a:bodyPr>
          <a:lstStyle/>
          <a:p>
            <a:pPr>
              <a:buNone/>
            </a:pPr>
            <a:r>
              <a:rPr lang="en-US" b="1" dirty="0" smtClean="0"/>
              <a:t>ADVANTAGES</a:t>
            </a:r>
            <a:endParaRPr lang="en-US" dirty="0" smtClean="0"/>
          </a:p>
          <a:p>
            <a:pPr>
              <a:lnSpc>
                <a:spcPct val="150000"/>
              </a:lnSpc>
            </a:pPr>
            <a:r>
              <a:rPr lang="en-US" dirty="0" smtClean="0"/>
              <a:t>utility, reliability, and cost effectiveness</a:t>
            </a:r>
          </a:p>
          <a:p>
            <a:pPr>
              <a:lnSpc>
                <a:spcPct val="150000"/>
              </a:lnSpc>
            </a:pPr>
            <a:r>
              <a:rPr lang="en-US" dirty="0" smtClean="0"/>
              <a:t>can be used with different knowledge areas and skills</a:t>
            </a:r>
          </a:p>
          <a:p>
            <a:pPr>
              <a:lnSpc>
                <a:spcPct val="150000"/>
              </a:lnSpc>
            </a:pPr>
            <a:r>
              <a:rPr lang="en-US" dirty="0" smtClean="0"/>
              <a:t>minimum writing; needs less time to answer</a:t>
            </a:r>
          </a:p>
          <a:p>
            <a:pPr>
              <a:lnSpc>
                <a:spcPct val="150000"/>
              </a:lnSpc>
            </a:pPr>
            <a:r>
              <a:rPr lang="en-US" dirty="0" smtClean="0"/>
              <a:t>easy scoring</a:t>
            </a:r>
          </a:p>
          <a:p>
            <a:pPr>
              <a:lnSpc>
                <a:spcPct val="150000"/>
              </a:lnSpc>
            </a:pPr>
            <a:r>
              <a:rPr lang="en-US" dirty="0" smtClean="0"/>
              <a:t>objective assessment items – minus teacher’s bias</a:t>
            </a:r>
          </a:p>
          <a:p>
            <a:pPr>
              <a:lnSpc>
                <a:spcPct val="150000"/>
              </a:lnSpc>
            </a:pPr>
            <a:r>
              <a:rPr lang="en-US" dirty="0" smtClean="0"/>
              <a:t>can easily diagnose a test taker's difficulty with certain concepts</a:t>
            </a:r>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p:cTn id="7"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2" end="2"/>
                                            </p:txEl>
                                          </p:spTgt>
                                        </p:tgtEl>
                                        <p:attrNameLst>
                                          <p:attrName>ppt_h</p:attrName>
                                        </p:attrNameLst>
                                      </p:cBhvr>
                                      <p:tavLst>
                                        <p:tav tm="0">
                                          <p:val>
                                            <p:fltVal val="0"/>
                                          </p:val>
                                        </p:tav>
                                        <p:tav tm="100000">
                                          <p:val>
                                            <p:strVal val="#ppt_h"/>
                                          </p:val>
                                        </p:tav>
                                      </p:tavLst>
                                    </p:anim>
                                    <p:animEffect transition="in" filter="fade">
                                      <p:cBhvr>
                                        <p:cTn id="9" dur="1000"/>
                                        <p:tgtEl>
                                          <p:spTgt spid="6">
                                            <p:txEl>
                                              <p:pRg st="2" end="2"/>
                                            </p:txEl>
                                          </p:spTgt>
                                        </p:tgtEl>
                                      </p:cBhvr>
                                    </p:animEffect>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 calcmode="lin" valueType="num">
                                      <p:cBhvr>
                                        <p:cTn id="13"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14" dur="1000" fill="hold"/>
                                        <p:tgtEl>
                                          <p:spTgt spid="6">
                                            <p:txEl>
                                              <p:pRg st="3" end="3"/>
                                            </p:txEl>
                                          </p:spTgt>
                                        </p:tgtEl>
                                        <p:attrNameLst>
                                          <p:attrName>ppt_h</p:attrName>
                                        </p:attrNameLst>
                                      </p:cBhvr>
                                      <p:tavLst>
                                        <p:tav tm="0">
                                          <p:val>
                                            <p:fltVal val="0"/>
                                          </p:val>
                                        </p:tav>
                                        <p:tav tm="100000">
                                          <p:val>
                                            <p:strVal val="#ppt_h"/>
                                          </p:val>
                                        </p:tav>
                                      </p:tavLst>
                                    </p:anim>
                                    <p:animEffect transition="in" filter="fade">
                                      <p:cBhvr>
                                        <p:cTn id="15" dur="1000"/>
                                        <p:tgtEl>
                                          <p:spTgt spid="6">
                                            <p:txEl>
                                              <p:pRg st="3" end="3"/>
                                            </p:txEl>
                                          </p:spTgt>
                                        </p:tgtEl>
                                      </p:cBhvr>
                                    </p:animEffect>
                                  </p:childTnLst>
                                </p:cTn>
                              </p:par>
                            </p:childTnLst>
                          </p:cTn>
                        </p:par>
                        <p:par>
                          <p:cTn id="16" fill="hold">
                            <p:stCondLst>
                              <p:cond delay="2000"/>
                            </p:stCondLst>
                            <p:childTnLst>
                              <p:par>
                                <p:cTn id="17" presetID="53" presetClass="entr" presetSubtype="0" fill="hold" grpId="0" nodeType="after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p:cTn id="19"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20" dur="1000" fill="hold"/>
                                        <p:tgtEl>
                                          <p:spTgt spid="6">
                                            <p:txEl>
                                              <p:pRg st="4" end="4"/>
                                            </p:txEl>
                                          </p:spTgt>
                                        </p:tgtEl>
                                        <p:attrNameLst>
                                          <p:attrName>ppt_h</p:attrName>
                                        </p:attrNameLst>
                                      </p:cBhvr>
                                      <p:tavLst>
                                        <p:tav tm="0">
                                          <p:val>
                                            <p:fltVal val="0"/>
                                          </p:val>
                                        </p:tav>
                                        <p:tav tm="100000">
                                          <p:val>
                                            <p:strVal val="#ppt_h"/>
                                          </p:val>
                                        </p:tav>
                                      </p:tavLst>
                                    </p:anim>
                                    <p:animEffect transition="in" filter="fade">
                                      <p:cBhvr>
                                        <p:cTn id="21" dur="1000"/>
                                        <p:tgtEl>
                                          <p:spTgt spid="6">
                                            <p:txEl>
                                              <p:pRg st="4" end="4"/>
                                            </p:txEl>
                                          </p:spTgt>
                                        </p:tgtEl>
                                      </p:cBhvr>
                                    </p:animEffect>
                                  </p:childTnLst>
                                </p:cTn>
                              </p:par>
                            </p:childTnLst>
                          </p:cTn>
                        </p:par>
                        <p:par>
                          <p:cTn id="22" fill="hold">
                            <p:stCondLst>
                              <p:cond delay="3000"/>
                            </p:stCondLst>
                            <p:childTnLst>
                              <p:par>
                                <p:cTn id="23" presetID="53" presetClass="entr" presetSubtype="0" fill="hold" grpId="0" nodeType="after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anim calcmode="lin" valueType="num">
                                      <p:cBhvr>
                                        <p:cTn id="25" dur="1000" fill="hold"/>
                                        <p:tgtEl>
                                          <p:spTgt spid="6">
                                            <p:txEl>
                                              <p:pRg st="5" end="5"/>
                                            </p:txEl>
                                          </p:spTgt>
                                        </p:tgtEl>
                                        <p:attrNameLst>
                                          <p:attrName>ppt_w</p:attrName>
                                        </p:attrNameLst>
                                      </p:cBhvr>
                                      <p:tavLst>
                                        <p:tav tm="0">
                                          <p:val>
                                            <p:fltVal val="0"/>
                                          </p:val>
                                        </p:tav>
                                        <p:tav tm="100000">
                                          <p:val>
                                            <p:strVal val="#ppt_w"/>
                                          </p:val>
                                        </p:tav>
                                      </p:tavLst>
                                    </p:anim>
                                    <p:anim calcmode="lin" valueType="num">
                                      <p:cBhvr>
                                        <p:cTn id="26" dur="1000" fill="hold"/>
                                        <p:tgtEl>
                                          <p:spTgt spid="6">
                                            <p:txEl>
                                              <p:pRg st="5" end="5"/>
                                            </p:txEl>
                                          </p:spTgt>
                                        </p:tgtEl>
                                        <p:attrNameLst>
                                          <p:attrName>ppt_h</p:attrName>
                                        </p:attrNameLst>
                                      </p:cBhvr>
                                      <p:tavLst>
                                        <p:tav tm="0">
                                          <p:val>
                                            <p:fltVal val="0"/>
                                          </p:val>
                                        </p:tav>
                                        <p:tav tm="100000">
                                          <p:val>
                                            <p:strVal val="#ppt_h"/>
                                          </p:val>
                                        </p:tav>
                                      </p:tavLst>
                                    </p:anim>
                                    <p:animEffect transition="in" filter="fade">
                                      <p:cBhvr>
                                        <p:cTn id="27" dur="1000"/>
                                        <p:tgtEl>
                                          <p:spTgt spid="6">
                                            <p:txEl>
                                              <p:pRg st="5" end="5"/>
                                            </p:txEl>
                                          </p:spTgt>
                                        </p:tgtEl>
                                      </p:cBhvr>
                                    </p:animEffect>
                                  </p:childTnLst>
                                </p:cTn>
                              </p:par>
                            </p:childTnLst>
                          </p:cTn>
                        </p:par>
                        <p:par>
                          <p:cTn id="28" fill="hold">
                            <p:stCondLst>
                              <p:cond delay="4000"/>
                            </p:stCondLst>
                            <p:childTnLst>
                              <p:par>
                                <p:cTn id="29" presetID="53" presetClass="entr" presetSubtype="0" fill="hold" grpId="0" nodeType="after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p:cTn id="31" dur="1000" fill="hold"/>
                                        <p:tgtEl>
                                          <p:spTgt spid="6">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6" end="6"/>
                                            </p:txEl>
                                          </p:spTgt>
                                        </p:tgtEl>
                                        <p:attrNameLst>
                                          <p:attrName>ppt_h</p:attrName>
                                        </p:attrNameLst>
                                      </p:cBhvr>
                                      <p:tavLst>
                                        <p:tav tm="0">
                                          <p:val>
                                            <p:fltVal val="0"/>
                                          </p:val>
                                        </p:tav>
                                        <p:tav tm="100000">
                                          <p:val>
                                            <p:strVal val="#ppt_h"/>
                                          </p:val>
                                        </p:tav>
                                      </p:tavLst>
                                    </p:anim>
                                    <p:animEffect transition="in" filter="fade">
                                      <p:cBhvr>
                                        <p:cTn id="33"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
          </p:nvPr>
        </p:nvSpPr>
        <p:spPr>
          <a:xfrm>
            <a:off x="914400" y="1371600"/>
            <a:ext cx="7772400" cy="5105400"/>
          </a:xfrm>
        </p:spPr>
        <p:txBody>
          <a:bodyPr>
            <a:normAutofit/>
          </a:bodyPr>
          <a:lstStyle/>
          <a:p>
            <a:pPr>
              <a:buNone/>
            </a:pPr>
            <a:r>
              <a:rPr lang="en-US" b="1" dirty="0" smtClean="0"/>
              <a:t>DISADVANTAGES</a:t>
            </a:r>
            <a:endParaRPr lang="en-US" dirty="0" smtClean="0"/>
          </a:p>
          <a:p>
            <a:r>
              <a:rPr lang="en-US" dirty="0" smtClean="0"/>
              <a:t>limited types of knowledge ; lower-order skills</a:t>
            </a:r>
          </a:p>
          <a:p>
            <a:endParaRPr lang="en-US" sz="800" dirty="0" smtClean="0"/>
          </a:p>
          <a:p>
            <a:r>
              <a:rPr lang="en-US" dirty="0" smtClean="0"/>
              <a:t>questions phrased ambiguously may cause test-taker confusion</a:t>
            </a:r>
          </a:p>
          <a:p>
            <a:endParaRPr lang="en-US" sz="800" dirty="0" smtClean="0"/>
          </a:p>
          <a:p>
            <a:r>
              <a:rPr lang="en-US" dirty="0" smtClean="0"/>
              <a:t>one answer may encapsulate a collection of previous options</a:t>
            </a:r>
          </a:p>
          <a:p>
            <a:endParaRPr lang="en-US" sz="800" dirty="0" smtClean="0"/>
          </a:p>
          <a:p>
            <a:r>
              <a:rPr lang="en-US" dirty="0" smtClean="0"/>
              <a:t>possible ambiguity in the examinee's interpretation of the item</a:t>
            </a:r>
          </a:p>
          <a:p>
            <a:endParaRPr lang="en-US" sz="800" dirty="0" smtClean="0"/>
          </a:p>
          <a:p>
            <a:r>
              <a:rPr lang="en-US" dirty="0" smtClean="0"/>
              <a:t>quality and quantity of distracters</a:t>
            </a:r>
          </a:p>
          <a:p>
            <a:endParaRPr lang="en-US" dirty="0" smtClean="0"/>
          </a:p>
          <a:p>
            <a:endParaRPr lang="en-US" dirty="0" smtClean="0"/>
          </a:p>
          <a:p>
            <a:pPr>
              <a:buNone/>
            </a:pPr>
            <a:endParaRPr lang="en-US" dirty="0" smtClean="0"/>
          </a:p>
        </p:txBody>
      </p:sp>
      <p:sp>
        <p:nvSpPr>
          <p:cNvPr id="5" name="Title 4"/>
          <p:cNvSpPr>
            <a:spLocks noGrp="1"/>
          </p:cNvSpPr>
          <p:nvPr>
            <p:ph type="title"/>
          </p:nvPr>
        </p:nvSpPr>
        <p:spPr/>
        <p:txBody>
          <a:bodyPr>
            <a:normAutofit/>
          </a:bodyPr>
          <a:lstStyle/>
          <a:p>
            <a:r>
              <a:rPr lang="en-US" sz="3200" i="1" dirty="0" smtClean="0">
                <a:latin typeface="Aharoni" pitchFamily="2" charset="-79"/>
                <a:cs typeface="Aharoni" pitchFamily="2" charset="-79"/>
              </a:rPr>
              <a:t>Multiply-choice Test</a:t>
            </a:r>
            <a:endParaRPr lang="en-US" sz="3200" i="1"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 calcmode="lin" valueType="num">
                                      <p:cBhvr>
                                        <p:cTn id="7"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3" end="3"/>
                                            </p:txEl>
                                          </p:spTgt>
                                        </p:tgtEl>
                                        <p:attrNameLst>
                                          <p:attrName>ppt_h</p:attrName>
                                        </p:attrNameLst>
                                      </p:cBhvr>
                                      <p:tavLst>
                                        <p:tav tm="0">
                                          <p:val>
                                            <p:fltVal val="0"/>
                                          </p:val>
                                        </p:tav>
                                        <p:tav tm="100000">
                                          <p:val>
                                            <p:strVal val="#ppt_h"/>
                                          </p:val>
                                        </p:tav>
                                      </p:tavLst>
                                    </p:anim>
                                    <p:animEffect transition="in" filter="fade">
                                      <p:cBhvr>
                                        <p:cTn id="9" dur="1000"/>
                                        <p:tgtEl>
                                          <p:spTgt spid="6">
                                            <p:txEl>
                                              <p:pRg st="3" end="3"/>
                                            </p:txEl>
                                          </p:spTgt>
                                        </p:tgtEl>
                                      </p:cBhvr>
                                    </p:animEffect>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6">
                                            <p:txEl>
                                              <p:pRg st="5" end="5"/>
                                            </p:txEl>
                                          </p:spTgt>
                                        </p:tgtEl>
                                        <p:attrNameLst>
                                          <p:attrName>style.visibility</p:attrName>
                                        </p:attrNameLst>
                                      </p:cBhvr>
                                      <p:to>
                                        <p:strVal val="visible"/>
                                      </p:to>
                                    </p:set>
                                    <p:anim calcmode="lin" valueType="num">
                                      <p:cBhvr>
                                        <p:cTn id="13" dur="1000" fill="hold"/>
                                        <p:tgtEl>
                                          <p:spTgt spid="6">
                                            <p:txEl>
                                              <p:pRg st="5" end="5"/>
                                            </p:txEl>
                                          </p:spTgt>
                                        </p:tgtEl>
                                        <p:attrNameLst>
                                          <p:attrName>ppt_w</p:attrName>
                                        </p:attrNameLst>
                                      </p:cBhvr>
                                      <p:tavLst>
                                        <p:tav tm="0">
                                          <p:val>
                                            <p:fltVal val="0"/>
                                          </p:val>
                                        </p:tav>
                                        <p:tav tm="100000">
                                          <p:val>
                                            <p:strVal val="#ppt_w"/>
                                          </p:val>
                                        </p:tav>
                                      </p:tavLst>
                                    </p:anim>
                                    <p:anim calcmode="lin" valueType="num">
                                      <p:cBhvr>
                                        <p:cTn id="14" dur="1000" fill="hold"/>
                                        <p:tgtEl>
                                          <p:spTgt spid="6">
                                            <p:txEl>
                                              <p:pRg st="5" end="5"/>
                                            </p:txEl>
                                          </p:spTgt>
                                        </p:tgtEl>
                                        <p:attrNameLst>
                                          <p:attrName>ppt_h</p:attrName>
                                        </p:attrNameLst>
                                      </p:cBhvr>
                                      <p:tavLst>
                                        <p:tav tm="0">
                                          <p:val>
                                            <p:fltVal val="0"/>
                                          </p:val>
                                        </p:tav>
                                        <p:tav tm="100000">
                                          <p:val>
                                            <p:strVal val="#ppt_h"/>
                                          </p:val>
                                        </p:tav>
                                      </p:tavLst>
                                    </p:anim>
                                    <p:animEffect transition="in" filter="fade">
                                      <p:cBhvr>
                                        <p:cTn id="15" dur="1000"/>
                                        <p:tgtEl>
                                          <p:spTgt spid="6">
                                            <p:txEl>
                                              <p:pRg st="5" end="5"/>
                                            </p:txEl>
                                          </p:spTgt>
                                        </p:tgtEl>
                                      </p:cBhvr>
                                    </p:animEffect>
                                  </p:childTnLst>
                                </p:cTn>
                              </p:par>
                            </p:childTnLst>
                          </p:cTn>
                        </p:par>
                        <p:par>
                          <p:cTn id="16" fill="hold">
                            <p:stCondLst>
                              <p:cond delay="2000"/>
                            </p:stCondLst>
                            <p:childTnLst>
                              <p:par>
                                <p:cTn id="17" presetID="53" presetClass="entr" presetSubtype="0" fill="hold" grpId="0" nodeType="after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anim calcmode="lin" valueType="num">
                                      <p:cBhvr>
                                        <p:cTn id="19" dur="1000" fill="hold"/>
                                        <p:tgtEl>
                                          <p:spTgt spid="6">
                                            <p:txEl>
                                              <p:pRg st="7" end="7"/>
                                            </p:txEl>
                                          </p:spTgt>
                                        </p:tgtEl>
                                        <p:attrNameLst>
                                          <p:attrName>ppt_w</p:attrName>
                                        </p:attrNameLst>
                                      </p:cBhvr>
                                      <p:tavLst>
                                        <p:tav tm="0">
                                          <p:val>
                                            <p:fltVal val="0"/>
                                          </p:val>
                                        </p:tav>
                                        <p:tav tm="100000">
                                          <p:val>
                                            <p:strVal val="#ppt_w"/>
                                          </p:val>
                                        </p:tav>
                                      </p:tavLst>
                                    </p:anim>
                                    <p:anim calcmode="lin" valueType="num">
                                      <p:cBhvr>
                                        <p:cTn id="20" dur="1000" fill="hold"/>
                                        <p:tgtEl>
                                          <p:spTgt spid="6">
                                            <p:txEl>
                                              <p:pRg st="7" end="7"/>
                                            </p:txEl>
                                          </p:spTgt>
                                        </p:tgtEl>
                                        <p:attrNameLst>
                                          <p:attrName>ppt_h</p:attrName>
                                        </p:attrNameLst>
                                      </p:cBhvr>
                                      <p:tavLst>
                                        <p:tav tm="0">
                                          <p:val>
                                            <p:fltVal val="0"/>
                                          </p:val>
                                        </p:tav>
                                        <p:tav tm="100000">
                                          <p:val>
                                            <p:strVal val="#ppt_h"/>
                                          </p:val>
                                        </p:tav>
                                      </p:tavLst>
                                    </p:anim>
                                    <p:animEffect transition="in" filter="fade">
                                      <p:cBhvr>
                                        <p:cTn id="21" dur="1000"/>
                                        <p:tgtEl>
                                          <p:spTgt spid="6">
                                            <p:txEl>
                                              <p:pRg st="7" end="7"/>
                                            </p:txEl>
                                          </p:spTgt>
                                        </p:tgtEl>
                                      </p:cBhvr>
                                    </p:animEffect>
                                  </p:childTnLst>
                                </p:cTn>
                              </p:par>
                            </p:childTnLst>
                          </p:cTn>
                        </p:par>
                        <p:par>
                          <p:cTn id="22" fill="hold">
                            <p:stCondLst>
                              <p:cond delay="3000"/>
                            </p:stCondLst>
                            <p:childTnLst>
                              <p:par>
                                <p:cTn id="23" presetID="53" presetClass="entr" presetSubtype="0" fill="hold" grpId="0" nodeType="after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anim calcmode="lin" valueType="num">
                                      <p:cBhvr>
                                        <p:cTn id="25" dur="1000" fill="hold"/>
                                        <p:tgtEl>
                                          <p:spTgt spid="6">
                                            <p:txEl>
                                              <p:pRg st="9" end="9"/>
                                            </p:txEl>
                                          </p:spTgt>
                                        </p:tgtEl>
                                        <p:attrNameLst>
                                          <p:attrName>ppt_w</p:attrName>
                                        </p:attrNameLst>
                                      </p:cBhvr>
                                      <p:tavLst>
                                        <p:tav tm="0">
                                          <p:val>
                                            <p:fltVal val="0"/>
                                          </p:val>
                                        </p:tav>
                                        <p:tav tm="100000">
                                          <p:val>
                                            <p:strVal val="#ppt_w"/>
                                          </p:val>
                                        </p:tav>
                                      </p:tavLst>
                                    </p:anim>
                                    <p:anim calcmode="lin" valueType="num">
                                      <p:cBhvr>
                                        <p:cTn id="26" dur="1000" fill="hold"/>
                                        <p:tgtEl>
                                          <p:spTgt spid="6">
                                            <p:txEl>
                                              <p:pRg st="9" end="9"/>
                                            </p:txEl>
                                          </p:spTgt>
                                        </p:tgtEl>
                                        <p:attrNameLst>
                                          <p:attrName>ppt_h</p:attrName>
                                        </p:attrNameLst>
                                      </p:cBhvr>
                                      <p:tavLst>
                                        <p:tav tm="0">
                                          <p:val>
                                            <p:fltVal val="0"/>
                                          </p:val>
                                        </p:tav>
                                        <p:tav tm="100000">
                                          <p:val>
                                            <p:strVal val="#ppt_h"/>
                                          </p:val>
                                        </p:tav>
                                      </p:tavLst>
                                    </p:anim>
                                    <p:animEffect transition="in" filter="fade">
                                      <p:cBhvr>
                                        <p:cTn id="27" dur="10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
          </p:nvPr>
        </p:nvSpPr>
        <p:spPr>
          <a:xfrm>
            <a:off x="914400" y="1371600"/>
            <a:ext cx="7772400" cy="5105400"/>
          </a:xfrm>
        </p:spPr>
        <p:txBody>
          <a:bodyPr>
            <a:normAutofit/>
          </a:bodyPr>
          <a:lstStyle/>
          <a:p>
            <a:pPr>
              <a:buNone/>
            </a:pPr>
            <a:r>
              <a:rPr lang="en-US" sz="2400" b="1" i="1" dirty="0" smtClean="0"/>
              <a:t>DISADVANTAGES</a:t>
            </a:r>
            <a:endParaRPr lang="en-US" sz="2400" i="1" dirty="0" smtClean="0"/>
          </a:p>
          <a:p>
            <a:r>
              <a:rPr lang="en-US" dirty="0" smtClean="0"/>
              <a:t>difficult to construct</a:t>
            </a:r>
          </a:p>
          <a:p>
            <a:r>
              <a:rPr lang="en-US" dirty="0" smtClean="0"/>
              <a:t>time-consuming to construct</a:t>
            </a:r>
          </a:p>
          <a:p>
            <a:r>
              <a:rPr lang="en-US" dirty="0" smtClean="0"/>
              <a:t>do not allow test takers to demonstrate knowledge beyond the choices provided </a:t>
            </a:r>
          </a:p>
          <a:p>
            <a:r>
              <a:rPr lang="en-US" dirty="0" smtClean="0"/>
              <a:t>may encourage guessing or approximation due to the presence of at least one correct answer</a:t>
            </a:r>
          </a:p>
          <a:p>
            <a:r>
              <a:rPr lang="en-US" dirty="0" smtClean="0"/>
              <a:t>do not test a test taker's attitudes towards learning because correct responses can be easily faked</a:t>
            </a:r>
          </a:p>
          <a:p>
            <a:endParaRPr lang="en-US" dirty="0" smtClean="0"/>
          </a:p>
          <a:p>
            <a:pPr>
              <a:buNone/>
            </a:pPr>
            <a:endParaRPr lang="en-US" dirty="0" smtClean="0"/>
          </a:p>
        </p:txBody>
      </p:sp>
      <p:sp>
        <p:nvSpPr>
          <p:cNvPr id="5" name="Title 4"/>
          <p:cNvSpPr>
            <a:spLocks noGrp="1"/>
          </p:cNvSpPr>
          <p:nvPr>
            <p:ph type="title"/>
          </p:nvPr>
        </p:nvSpPr>
        <p:spPr/>
        <p:txBody>
          <a:bodyPr>
            <a:normAutofit/>
          </a:bodyPr>
          <a:lstStyle/>
          <a:p>
            <a:r>
              <a:rPr lang="en-US" sz="3200" i="1" dirty="0" smtClean="0">
                <a:latin typeface="Aharoni" pitchFamily="2" charset="-79"/>
                <a:cs typeface="Aharoni" pitchFamily="2" charset="-79"/>
              </a:rPr>
              <a:t>Multiply-choice test</a:t>
            </a:r>
            <a:endParaRPr lang="en-US" sz="3200" i="1" dirty="0">
              <a:latin typeface="Aharoni" pitchFamily="2" charset="-79"/>
              <a:cs typeface="Aharoni" pitchFamily="2" charset="-79"/>
            </a:endParaRPr>
          </a:p>
        </p:txBody>
      </p:sp>
      <p:sp>
        <p:nvSpPr>
          <p:cNvPr id="7" name="Rectangle 6"/>
          <p:cNvSpPr/>
          <p:nvPr/>
        </p:nvSpPr>
        <p:spPr>
          <a:xfrm>
            <a:off x="533400" y="533400"/>
            <a:ext cx="8001000" cy="5638800"/>
          </a:xfrm>
          <a:prstGeom prst="rect">
            <a:avLst/>
          </a:prstGeom>
          <a:solidFill>
            <a:srgbClr val="FFFFFF">
              <a:alpha val="9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6" descr="https://sp3.yimg.com/ib/th?id=HN.607987092412041227&amp;pid=15.1&amp;P=0"/>
          <p:cNvPicPr>
            <a:picLocks noChangeAspect="1" noChangeArrowheads="1"/>
          </p:cNvPicPr>
          <p:nvPr/>
        </p:nvPicPr>
        <p:blipFill>
          <a:blip r:embed="rId2">
            <a:lum bright="10000" contrast="-21000"/>
          </a:blip>
          <a:srcRect/>
          <a:stretch>
            <a:fillRect/>
          </a:stretch>
        </p:blipFill>
        <p:spPr bwMode="auto">
          <a:xfrm>
            <a:off x="2895600" y="1752600"/>
            <a:ext cx="3657600" cy="389106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1000" fill="hold"/>
                                        <p:tgtEl>
                                          <p:spTgt spid="7"/>
                                        </p:tgtEl>
                                        <p:attrNameLst>
                                          <p:attrName>ppt_w</p:attrName>
                                        </p:attrNameLst>
                                      </p:cBhvr>
                                      <p:tavLst>
                                        <p:tav tm="0">
                                          <p:val>
                                            <p:fltVal val="0"/>
                                          </p:val>
                                        </p:tav>
                                        <p:tav tm="100000">
                                          <p:val>
                                            <p:strVal val="#ppt_w"/>
                                          </p:val>
                                        </p:tav>
                                      </p:tavLst>
                                    </p:anim>
                                    <p:anim calcmode="lin" valueType="num">
                                      <p:cBhvr>
                                        <p:cTn id="24" dur="1000" fill="hold"/>
                                        <p:tgtEl>
                                          <p:spTgt spid="7"/>
                                        </p:tgtEl>
                                        <p:attrNameLst>
                                          <p:attrName>ppt_h</p:attrName>
                                        </p:attrNameLst>
                                      </p:cBhvr>
                                      <p:tavLst>
                                        <p:tav tm="0">
                                          <p:val>
                                            <p:fltVal val="0"/>
                                          </p:val>
                                        </p:tav>
                                        <p:tav tm="100000">
                                          <p:val>
                                            <p:strVal val="#ppt_h"/>
                                          </p:val>
                                        </p:tav>
                                      </p:tavLst>
                                    </p:anim>
                                  </p:childTnLst>
                                </p:cTn>
                              </p:par>
                              <p:par>
                                <p:cTn id="25" presetID="1" presetClass="entr" presetSubtype="0" fill="hold" nodeType="with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6" presetClass="emph" presetSubtype="0" fill="hold" nodeType="withEffect">
                                  <p:stCondLst>
                                    <p:cond delay="0"/>
                                  </p:stCondLst>
                                  <p:childTnLst>
                                    <p:animScale>
                                      <p:cBhvr>
                                        <p:cTn id="28"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Writing the Multiple-Item Test</a:t>
            </a:r>
            <a:endParaRPr lang="en-US" b="1" dirty="0"/>
          </a:p>
        </p:txBody>
      </p:sp>
      <p:sp>
        <p:nvSpPr>
          <p:cNvPr id="3" name="Content Placeholder 2"/>
          <p:cNvSpPr>
            <a:spLocks noGrp="1"/>
          </p:cNvSpPr>
          <p:nvPr>
            <p:ph sz="quarter" idx="1"/>
          </p:nvPr>
        </p:nvSpPr>
        <p:spPr>
          <a:xfrm>
            <a:off x="914400" y="1752600"/>
            <a:ext cx="7772400" cy="4267200"/>
          </a:xfrm>
        </p:spPr>
        <p:txBody>
          <a:bodyPr>
            <a:normAutofit/>
          </a:bodyPr>
          <a:lstStyle/>
          <a:p>
            <a:pPr marL="514350" indent="-514350">
              <a:buNone/>
            </a:pPr>
            <a:r>
              <a:rPr lang="en-US" sz="2800" dirty="0" smtClean="0"/>
              <a:t>Consider </a:t>
            </a:r>
            <a:r>
              <a:rPr lang="en-US" sz="2800" b="1" dirty="0" smtClean="0"/>
              <a:t>the item as a whole</a:t>
            </a:r>
          </a:p>
          <a:p>
            <a:pPr marL="514350" indent="-514350">
              <a:buFont typeface="+mj-lt"/>
              <a:buAutoNum type="alphaLcPeriod"/>
            </a:pPr>
            <a:r>
              <a:rPr lang="en-US" dirty="0" smtClean="0"/>
              <a:t>it measures knowledge or a skill component which is worthwhile and appropriate for the examinees who will be tested;</a:t>
            </a:r>
          </a:p>
          <a:p>
            <a:pPr marL="514350" indent="-514350">
              <a:buFont typeface="+mj-lt"/>
              <a:buAutoNum type="alphaLcPeriod"/>
            </a:pPr>
            <a:endParaRPr lang="en-US" dirty="0" smtClean="0"/>
          </a:p>
          <a:p>
            <a:pPr marL="514350" indent="-514350">
              <a:buFont typeface="+mj-lt"/>
              <a:buAutoNum type="alphaLcPeriod"/>
            </a:pPr>
            <a:r>
              <a:rPr lang="en-US" dirty="0" smtClean="0"/>
              <a:t>there is a markedly better way to test what this item tests;</a:t>
            </a:r>
          </a:p>
          <a:p>
            <a:pPr marL="514350" indent="-514350">
              <a:buFont typeface="+mj-lt"/>
              <a:buAutoNum type="alphaLcPeriod"/>
            </a:pPr>
            <a:endParaRPr lang="en-US" dirty="0" smtClean="0"/>
          </a:p>
          <a:p>
            <a:pPr marL="514350" indent="-514350">
              <a:buFont typeface="+mj-lt"/>
              <a:buAutoNum type="alphaLcPeriod"/>
            </a:pPr>
            <a:r>
              <a:rPr lang="en-US" dirty="0" smtClean="0"/>
              <a:t>it is of the appropriate level of difficulty for the examinees who will be tested.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9" dur="1000"/>
                                        <p:tgtEl>
                                          <p:spTgt spid="3">
                                            <p:txEl>
                                              <p:pRg st="3" end="3"/>
                                            </p:txEl>
                                          </p:spTgt>
                                        </p:tgtEl>
                                      </p:cBhvr>
                                    </p:animEffect>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p:cTn id="1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15"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i="1" dirty="0" smtClean="0"/>
              <a:t>Writing the Multiple-Item Test</a:t>
            </a:r>
            <a:endParaRPr lang="en-US" sz="3600" i="1" dirty="0"/>
          </a:p>
        </p:txBody>
      </p:sp>
      <p:sp>
        <p:nvSpPr>
          <p:cNvPr id="3" name="Content Placeholder 2"/>
          <p:cNvSpPr>
            <a:spLocks noGrp="1"/>
          </p:cNvSpPr>
          <p:nvPr>
            <p:ph sz="quarter" idx="1"/>
          </p:nvPr>
        </p:nvSpPr>
        <p:spPr>
          <a:xfrm>
            <a:off x="914400" y="1752600"/>
            <a:ext cx="7772400" cy="4267200"/>
          </a:xfrm>
        </p:spPr>
        <p:txBody>
          <a:bodyPr>
            <a:normAutofit/>
          </a:bodyPr>
          <a:lstStyle/>
          <a:p>
            <a:pPr marL="514350" indent="-514350">
              <a:buNone/>
            </a:pPr>
            <a:r>
              <a:rPr lang="en-US" sz="3200" dirty="0" smtClean="0"/>
              <a:t>Consider the </a:t>
            </a:r>
            <a:r>
              <a:rPr lang="en-US" sz="3200" b="1" dirty="0" smtClean="0"/>
              <a:t>stem</a:t>
            </a:r>
          </a:p>
          <a:p>
            <a:pPr marL="514350" indent="-514350">
              <a:buFont typeface="+mj-lt"/>
              <a:buAutoNum type="alphaLcPeriod"/>
            </a:pPr>
            <a:endParaRPr lang="en-US" dirty="0" smtClean="0"/>
          </a:p>
          <a:p>
            <a:pPr marL="514350" indent="-514350">
              <a:buFont typeface="+mj-lt"/>
              <a:buAutoNum type="alphaLcPeriod"/>
            </a:pPr>
            <a:r>
              <a:rPr lang="en-US" dirty="0" smtClean="0"/>
              <a:t>clearly defined </a:t>
            </a:r>
            <a:r>
              <a:rPr lang="en-US" b="1" dirty="0" smtClean="0"/>
              <a:t>question, problem </a:t>
            </a:r>
            <a:r>
              <a:rPr lang="en-US" dirty="0" smtClean="0"/>
              <a:t>or</a:t>
            </a:r>
            <a:r>
              <a:rPr lang="en-US" b="1" dirty="0" smtClean="0"/>
              <a:t> task</a:t>
            </a:r>
            <a:r>
              <a:rPr lang="en-US" dirty="0" smtClean="0"/>
              <a:t>;</a:t>
            </a:r>
          </a:p>
          <a:p>
            <a:pPr marL="514350" indent="-514350">
              <a:buFont typeface="+mj-lt"/>
              <a:buAutoNum type="alphaLcPeriod"/>
            </a:pPr>
            <a:endParaRPr lang="en-US" dirty="0" smtClean="0"/>
          </a:p>
          <a:p>
            <a:pPr marL="514350" indent="-514350">
              <a:buFont typeface="+mj-lt"/>
              <a:buAutoNum type="alphaLcPeriod"/>
            </a:pPr>
            <a:r>
              <a:rPr lang="en-US" dirty="0" smtClean="0"/>
              <a:t>does not contain unnecessary information;</a:t>
            </a:r>
          </a:p>
          <a:p>
            <a:pPr marL="514350" indent="-514350">
              <a:buFont typeface="+mj-lt"/>
              <a:buAutoNum type="alphaLcPeriod"/>
            </a:pPr>
            <a:endParaRPr lang="en-US" dirty="0" smtClean="0"/>
          </a:p>
          <a:p>
            <a:pPr marL="514350" indent="-514350">
              <a:buFont typeface="+mj-lt"/>
              <a:buAutoNum type="alphaLcPeriod"/>
            </a:pPr>
            <a:r>
              <a:rPr lang="en-US" dirty="0" smtClean="0"/>
              <a:t>worded simply, clearly and concisely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t>Writing the Multiple-Item Test</a:t>
            </a:r>
            <a:endParaRPr lang="en-US" sz="3200" dirty="0"/>
          </a:p>
        </p:txBody>
      </p:sp>
      <p:sp>
        <p:nvSpPr>
          <p:cNvPr id="3" name="Content Placeholder 2"/>
          <p:cNvSpPr>
            <a:spLocks noGrp="1"/>
          </p:cNvSpPr>
          <p:nvPr>
            <p:ph sz="quarter" idx="1"/>
          </p:nvPr>
        </p:nvSpPr>
        <p:spPr>
          <a:xfrm>
            <a:off x="914400" y="1752600"/>
            <a:ext cx="7772400" cy="4267200"/>
          </a:xfrm>
        </p:spPr>
        <p:txBody>
          <a:bodyPr>
            <a:normAutofit/>
          </a:bodyPr>
          <a:lstStyle/>
          <a:p>
            <a:pPr marL="514350" indent="-514350">
              <a:buNone/>
            </a:pPr>
            <a:r>
              <a:rPr lang="en-US" sz="3200" dirty="0" smtClean="0"/>
              <a:t>Consider the </a:t>
            </a:r>
            <a:r>
              <a:rPr lang="en-US" sz="3200" b="1" dirty="0" smtClean="0"/>
              <a:t>key</a:t>
            </a:r>
          </a:p>
          <a:p>
            <a:pPr marL="514350" indent="-514350">
              <a:buFont typeface="+mj-lt"/>
              <a:buAutoNum type="alphaLcPeriod"/>
            </a:pPr>
            <a:endParaRPr lang="en-US" dirty="0" smtClean="0"/>
          </a:p>
          <a:p>
            <a:pPr marL="514350" indent="-514350">
              <a:buFont typeface="+mj-lt"/>
              <a:buAutoNum type="alphaLcPeriod"/>
            </a:pPr>
            <a:r>
              <a:rPr lang="en-US" dirty="0" smtClean="0"/>
              <a:t>best answer among the set of options for the item;</a:t>
            </a:r>
          </a:p>
          <a:p>
            <a:pPr marL="514350" indent="-514350">
              <a:buFont typeface="+mj-lt"/>
              <a:buAutoNum type="alphaLcPeriod"/>
            </a:pPr>
            <a:endParaRPr lang="en-US" dirty="0" smtClean="0"/>
          </a:p>
          <a:p>
            <a:pPr marL="514350" indent="-514350">
              <a:buFont typeface="+mj-lt"/>
              <a:buAutoNum type="alphaLcPeriod"/>
            </a:pPr>
            <a:r>
              <a:rPr lang="en-US" dirty="0" smtClean="0"/>
              <a:t>actually answers the question posed in the stem;</a:t>
            </a:r>
          </a:p>
          <a:p>
            <a:pPr marL="514350" indent="-514350">
              <a:buFont typeface="+mj-lt"/>
              <a:buAutoNum type="alphaLcPeriod"/>
            </a:pPr>
            <a:endParaRPr lang="en-US" dirty="0" smtClean="0"/>
          </a:p>
          <a:p>
            <a:pPr marL="514350" indent="-514350">
              <a:buFont typeface="+mj-lt"/>
              <a:buAutoNum type="alphaLcPeriod"/>
            </a:pPr>
            <a:r>
              <a:rPr lang="en-US" dirty="0" smtClean="0"/>
              <a:t>not too obviously relative to the other alternatives </a:t>
            </a:r>
            <a:r>
              <a:rPr lang="en-US" i="1" dirty="0" smtClean="0"/>
              <a:t>(with same length, number of details, grammatical structure)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9" dur="1000"/>
                                        <p:tgtEl>
                                          <p:spTgt spid="3">
                                            <p:txEl>
                                              <p:pRg st="4" end="4"/>
                                            </p:txEl>
                                          </p:spTgt>
                                        </p:tgtEl>
                                      </p:cBhvr>
                                    </p:animEffect>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p:cTn id="1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15"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t>Writing the Multiple-Item Test</a:t>
            </a:r>
            <a:endParaRPr lang="en-US" sz="3200" dirty="0"/>
          </a:p>
        </p:txBody>
      </p:sp>
      <p:sp>
        <p:nvSpPr>
          <p:cNvPr id="3" name="Content Placeholder 2"/>
          <p:cNvSpPr>
            <a:spLocks noGrp="1"/>
          </p:cNvSpPr>
          <p:nvPr>
            <p:ph sz="quarter" idx="1"/>
          </p:nvPr>
        </p:nvSpPr>
        <p:spPr>
          <a:xfrm>
            <a:off x="914400" y="1752600"/>
            <a:ext cx="7772400" cy="4267200"/>
          </a:xfrm>
        </p:spPr>
        <p:txBody>
          <a:bodyPr>
            <a:normAutofit fontScale="92500" lnSpcReduction="20000"/>
          </a:bodyPr>
          <a:lstStyle/>
          <a:p>
            <a:pPr marL="514350" indent="-514350">
              <a:buNone/>
            </a:pPr>
            <a:r>
              <a:rPr lang="en-US" sz="3500" dirty="0" smtClean="0"/>
              <a:t>Consider the </a:t>
            </a:r>
            <a:r>
              <a:rPr lang="en-US" sz="3500" b="1" dirty="0" err="1" smtClean="0"/>
              <a:t>distractors</a:t>
            </a:r>
            <a:endParaRPr lang="en-US" sz="3500" b="1" dirty="0" smtClean="0"/>
          </a:p>
          <a:p>
            <a:pPr marL="514350" indent="-514350">
              <a:buAutoNum type="alphaLcPeriod"/>
            </a:pPr>
            <a:endParaRPr lang="en-US" b="1" dirty="0" smtClean="0"/>
          </a:p>
          <a:p>
            <a:pPr marL="514350" indent="-514350">
              <a:buAutoNum type="alphaLcPeriod"/>
            </a:pPr>
            <a:r>
              <a:rPr lang="en-US" dirty="0" smtClean="0"/>
              <a:t>examinees could justify one or more as acceptable correct answer;</a:t>
            </a:r>
          </a:p>
          <a:p>
            <a:pPr marL="514350" indent="-514350">
              <a:buAutoNum type="alphaLcPeriod"/>
            </a:pPr>
            <a:endParaRPr lang="en-US" dirty="0" smtClean="0"/>
          </a:p>
          <a:p>
            <a:pPr marL="514350" indent="-514350">
              <a:buAutoNum type="alphaLcPeriod"/>
            </a:pPr>
            <a:r>
              <a:rPr lang="en-US" dirty="0" smtClean="0"/>
              <a:t>plausible enough to be attractive for examinees who are misinformed or ill-prepared;</a:t>
            </a:r>
          </a:p>
          <a:p>
            <a:pPr marL="514350" indent="-514350">
              <a:buAutoNum type="alphaLcPeriod"/>
            </a:pPr>
            <a:endParaRPr lang="en-US" dirty="0" smtClean="0"/>
          </a:p>
          <a:p>
            <a:pPr marL="514350" indent="-514350">
              <a:buAutoNum type="alphaLcPeriod"/>
            </a:pPr>
            <a:r>
              <a:rPr lang="en-US" dirty="0" smtClean="0"/>
              <a:t>does not call attention to the key  </a:t>
            </a:r>
            <a:r>
              <a:rPr lang="en-US" i="1" dirty="0" smtClean="0"/>
              <a:t>(no </a:t>
            </a:r>
            <a:r>
              <a:rPr lang="en-US" i="1" dirty="0" err="1" smtClean="0"/>
              <a:t>distractor</a:t>
            </a:r>
            <a:r>
              <a:rPr lang="en-US" i="1" dirty="0" smtClean="0"/>
              <a:t> should merely state the reverse of the key or resemble the key very closely unless another pair of choices is similarly parallel or involves opposites)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9" dur="1000"/>
                                        <p:tgtEl>
                                          <p:spTgt spid="3">
                                            <p:txEl>
                                              <p:pRg st="4" end="4"/>
                                            </p:txEl>
                                          </p:spTgt>
                                        </p:tgtEl>
                                      </p:cBhvr>
                                    </p:animEffect>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p:cTn id="1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15"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4724400"/>
            <a:ext cx="8153400" cy="1143000"/>
          </a:xfrm>
        </p:spPr>
        <p:txBody>
          <a:bodyPr>
            <a:noAutofit/>
          </a:bodyPr>
          <a:lstStyle/>
          <a:p>
            <a:pPr>
              <a:buFont typeface="+mj-lt"/>
              <a:buAutoNum type="arabicPeriod"/>
            </a:pPr>
            <a:r>
              <a:rPr lang="en-US" sz="3200" b="1" dirty="0" smtClean="0">
                <a:solidFill>
                  <a:srgbClr val="FF0000"/>
                </a:solidFill>
                <a:effectLst>
                  <a:outerShdw blurRad="38100" dist="38100" dir="2700000" algn="tl">
                    <a:srgbClr val="000000">
                      <a:alpha val="43137"/>
                    </a:srgbClr>
                  </a:outerShdw>
                </a:effectLst>
              </a:rPr>
              <a:t> What types of test do you commonly use?  </a:t>
            </a:r>
            <a:br>
              <a:rPr lang="en-US" sz="3200" b="1" dirty="0" smtClean="0">
                <a:solidFill>
                  <a:srgbClr val="FF0000"/>
                </a:solidFill>
                <a:effectLst>
                  <a:outerShdw blurRad="38100" dist="38100" dir="2700000" algn="tl">
                    <a:srgbClr val="000000">
                      <a:alpha val="43137"/>
                    </a:srgbClr>
                  </a:outerShdw>
                </a:effectLst>
              </a:rPr>
            </a:br>
            <a:r>
              <a:rPr lang="en-US" sz="3200" b="1" dirty="0" smtClean="0">
                <a:solidFill>
                  <a:srgbClr val="FF0000"/>
                </a:solidFill>
                <a:effectLst>
                  <a:outerShdw blurRad="38100" dist="38100" dir="2700000" algn="tl">
                    <a:srgbClr val="000000">
                      <a:alpha val="43137"/>
                    </a:srgbClr>
                  </a:outerShdw>
                </a:effectLst>
              </a:rPr>
              <a:t>    </a:t>
            </a:r>
            <a:r>
              <a:rPr lang="en-US" sz="3200" b="1" dirty="0" smtClean="0">
                <a:solidFill>
                  <a:schemeClr val="tx2">
                    <a:lumMod val="75000"/>
                  </a:schemeClr>
                </a:solidFill>
                <a:effectLst>
                  <a:outerShdw blurRad="38100" dist="38100" dir="2700000" algn="tl">
                    <a:srgbClr val="000000">
                      <a:alpha val="43137"/>
                    </a:srgbClr>
                  </a:outerShdw>
                </a:effectLst>
              </a:rPr>
              <a:t/>
            </a:r>
            <a:br>
              <a:rPr lang="en-US" sz="3200" b="1" dirty="0" smtClean="0">
                <a:solidFill>
                  <a:schemeClr val="tx2">
                    <a:lumMod val="75000"/>
                  </a:schemeClr>
                </a:solidFill>
                <a:effectLst>
                  <a:outerShdw blurRad="38100" dist="38100" dir="2700000" algn="tl">
                    <a:srgbClr val="000000">
                      <a:alpha val="43137"/>
                    </a:srgbClr>
                  </a:outerShdw>
                </a:effectLst>
              </a:rPr>
            </a:br>
            <a:r>
              <a:rPr lang="en-US" sz="3200" b="1" dirty="0" smtClean="0">
                <a:solidFill>
                  <a:schemeClr val="accent1">
                    <a:lumMod val="50000"/>
                  </a:schemeClr>
                </a:solidFill>
                <a:effectLst>
                  <a:outerShdw blurRad="38100" dist="38100" dir="2700000" algn="tl">
                    <a:srgbClr val="000000">
                      <a:alpha val="43137"/>
                    </a:srgbClr>
                  </a:outerShdw>
                </a:effectLst>
              </a:rPr>
              <a:t>2. Which do you often use? Why?</a:t>
            </a:r>
            <a:r>
              <a:rPr lang="en-US" sz="3200" b="1" dirty="0" smtClean="0">
                <a:solidFill>
                  <a:schemeClr val="tx2">
                    <a:lumMod val="75000"/>
                  </a:schemeClr>
                </a:solidFill>
                <a:effectLst>
                  <a:outerShdw blurRad="38100" dist="38100" dir="2700000" algn="tl">
                    <a:srgbClr val="000000">
                      <a:alpha val="43137"/>
                    </a:srgbClr>
                  </a:outerShdw>
                </a:effectLst>
              </a:rPr>
              <a:t/>
            </a:r>
            <a:br>
              <a:rPr lang="en-US" sz="3200" b="1" dirty="0" smtClean="0">
                <a:solidFill>
                  <a:schemeClr val="tx2">
                    <a:lumMod val="75000"/>
                  </a:schemeClr>
                </a:solidFill>
                <a:effectLst>
                  <a:outerShdw blurRad="38100" dist="38100" dir="2700000" algn="tl">
                    <a:srgbClr val="000000">
                      <a:alpha val="43137"/>
                    </a:srgbClr>
                  </a:outerShdw>
                </a:effectLst>
              </a:rPr>
            </a:br>
            <a:r>
              <a:rPr lang="en-US" sz="3200" b="1" dirty="0" smtClean="0">
                <a:solidFill>
                  <a:schemeClr val="tx2">
                    <a:lumMod val="75000"/>
                  </a:schemeClr>
                </a:solidFill>
                <a:effectLst>
                  <a:outerShdw blurRad="38100" dist="38100" dir="2700000" algn="tl">
                    <a:srgbClr val="000000">
                      <a:alpha val="43137"/>
                    </a:srgbClr>
                  </a:outerShdw>
                </a:effectLst>
              </a:rPr>
              <a:t/>
            </a:r>
            <a:br>
              <a:rPr lang="en-US" sz="3200" b="1" dirty="0" smtClean="0">
                <a:solidFill>
                  <a:schemeClr val="tx2">
                    <a:lumMod val="75000"/>
                  </a:schemeClr>
                </a:solidFill>
                <a:effectLst>
                  <a:outerShdw blurRad="38100" dist="38100" dir="2700000" algn="tl">
                    <a:srgbClr val="000000">
                      <a:alpha val="43137"/>
                    </a:srgbClr>
                  </a:outerShdw>
                </a:effectLst>
              </a:rPr>
            </a:br>
            <a:r>
              <a:rPr lang="en-US" sz="3200" b="1" dirty="0" smtClean="0">
                <a:solidFill>
                  <a:srgbClr val="FFC000"/>
                </a:solidFill>
                <a:effectLst>
                  <a:outerShdw blurRad="38100" dist="38100" dir="2700000" algn="tl">
                    <a:srgbClr val="000000">
                      <a:alpha val="43137"/>
                    </a:srgbClr>
                  </a:outerShdw>
                </a:effectLst>
              </a:rPr>
              <a:t>3. Which do you seldom use? Why?</a:t>
            </a:r>
            <a:br>
              <a:rPr lang="en-US" sz="3200" b="1" dirty="0" smtClean="0">
                <a:solidFill>
                  <a:srgbClr val="FFC000"/>
                </a:solidFill>
                <a:effectLst>
                  <a:outerShdw blurRad="38100" dist="38100" dir="2700000" algn="tl">
                    <a:srgbClr val="000000">
                      <a:alpha val="43137"/>
                    </a:srgbClr>
                  </a:outerShdw>
                </a:effectLst>
              </a:rPr>
            </a:br>
            <a:r>
              <a:rPr lang="en-US" sz="3200" b="1" dirty="0" smtClean="0">
                <a:solidFill>
                  <a:srgbClr val="FFC000"/>
                </a:solidFill>
                <a:effectLst>
                  <a:outerShdw blurRad="38100" dist="38100" dir="2700000" algn="tl">
                    <a:srgbClr val="000000">
                      <a:alpha val="43137"/>
                    </a:srgbClr>
                  </a:outerShdw>
                </a:effectLst>
              </a:rPr>
              <a:t/>
            </a:r>
            <a:br>
              <a:rPr lang="en-US" sz="3200" b="1" dirty="0" smtClean="0">
                <a:solidFill>
                  <a:srgbClr val="FFC000"/>
                </a:solidFill>
                <a:effectLst>
                  <a:outerShdw blurRad="38100" dist="38100" dir="2700000" algn="tl">
                    <a:srgbClr val="000000">
                      <a:alpha val="43137"/>
                    </a:srgbClr>
                  </a:outerShdw>
                </a:effectLst>
              </a:rPr>
            </a:br>
            <a:r>
              <a:rPr lang="en-US" sz="3200" b="1" dirty="0" smtClean="0">
                <a:solidFill>
                  <a:srgbClr val="7030A0"/>
                </a:solidFill>
                <a:effectLst>
                  <a:outerShdw blurRad="38100" dist="38100" dir="2700000" algn="tl">
                    <a:srgbClr val="000000">
                      <a:alpha val="43137"/>
                    </a:srgbClr>
                  </a:outerShdw>
                </a:effectLst>
              </a:rPr>
              <a:t>4. What do you consider when choosing the </a:t>
            </a:r>
            <a:br>
              <a:rPr lang="en-US" sz="3200" b="1" dirty="0" smtClean="0">
                <a:solidFill>
                  <a:srgbClr val="7030A0"/>
                </a:solidFill>
                <a:effectLst>
                  <a:outerShdw blurRad="38100" dist="38100" dir="2700000" algn="tl">
                    <a:srgbClr val="000000">
                      <a:alpha val="43137"/>
                    </a:srgbClr>
                  </a:outerShdw>
                </a:effectLst>
              </a:rPr>
            </a:br>
            <a:r>
              <a:rPr lang="en-US" sz="3200" b="1" dirty="0" smtClean="0">
                <a:solidFill>
                  <a:srgbClr val="7030A0"/>
                </a:solidFill>
                <a:effectLst>
                  <a:outerShdw blurRad="38100" dist="38100" dir="2700000" algn="tl">
                    <a:srgbClr val="000000">
                      <a:alpha val="43137"/>
                    </a:srgbClr>
                  </a:outerShdw>
                </a:effectLst>
              </a:rPr>
              <a:t>     type of test that you will use?</a:t>
            </a:r>
            <a:endParaRPr lang="en-US" sz="3200" b="1" dirty="0">
              <a:solidFill>
                <a:srgbClr val="7030A0"/>
              </a:solidFill>
              <a:effectLst>
                <a:outerShdw blurRad="38100" dist="38100" dir="2700000" algn="tl">
                  <a:srgbClr val="000000">
                    <a:alpha val="43137"/>
                  </a:srgbClr>
                </a:outerShdw>
              </a:effectLst>
            </a:endParaRPr>
          </a:p>
        </p:txBody>
      </p:sp>
      <p:sp>
        <p:nvSpPr>
          <p:cNvPr id="3" name="Rectangle 2"/>
          <p:cNvSpPr/>
          <p:nvPr/>
        </p:nvSpPr>
        <p:spPr>
          <a:xfrm>
            <a:off x="381000" y="381000"/>
            <a:ext cx="7117782" cy="707886"/>
          </a:xfrm>
          <a:prstGeom prst="rect">
            <a:avLst/>
          </a:prstGeom>
          <a:noFill/>
        </p:spPr>
        <p:txBody>
          <a:bodyPr wrap="none" lIns="91440" tIns="45720" rIns="91440" bIns="45720">
            <a:spAutoFit/>
          </a:bodyPr>
          <a:lstStyle/>
          <a:p>
            <a:pPr algn="ctr"/>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In a triad, discuss the following:</a:t>
            </a:r>
            <a:endParaRPr lang="en-US" sz="4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haroni" pitchFamily="2" charset="-79"/>
                <a:cs typeface="Aharoni" pitchFamily="2" charset="-79"/>
              </a:rPr>
              <a:t>True/False Test</a:t>
            </a:r>
            <a:endParaRPr lang="en-US" b="1" dirty="0">
              <a:latin typeface="Aharoni" pitchFamily="2" charset="-79"/>
              <a:cs typeface="Aharoni" pitchFamily="2" charset="-79"/>
            </a:endParaRPr>
          </a:p>
        </p:txBody>
      </p:sp>
      <p:sp>
        <p:nvSpPr>
          <p:cNvPr id="3" name="Content Placeholder 2"/>
          <p:cNvSpPr>
            <a:spLocks noGrp="1"/>
          </p:cNvSpPr>
          <p:nvPr>
            <p:ph sz="quarter" idx="1"/>
          </p:nvPr>
        </p:nvSpPr>
        <p:spPr/>
        <p:txBody>
          <a:bodyPr>
            <a:normAutofit lnSpcReduction="10000"/>
          </a:bodyPr>
          <a:lstStyle/>
          <a:p>
            <a:pPr lvl="0"/>
            <a:r>
              <a:rPr lang="en-US" dirty="0" smtClean="0"/>
              <a:t>for knowledge level learning</a:t>
            </a:r>
          </a:p>
          <a:p>
            <a:pPr lvl="0"/>
            <a:r>
              <a:rPr lang="en-US" dirty="0" smtClean="0"/>
              <a:t>for understanding of popular misconceptions</a:t>
            </a:r>
          </a:p>
          <a:p>
            <a:pPr lvl="0"/>
            <a:r>
              <a:rPr lang="en-US" dirty="0" smtClean="0"/>
              <a:t>when 2 logical responses are possible</a:t>
            </a:r>
          </a:p>
          <a:p>
            <a:pPr>
              <a:buNone/>
            </a:pPr>
            <a:endParaRPr lang="en-US" dirty="0" smtClean="0"/>
          </a:p>
          <a:p>
            <a:pPr>
              <a:buNone/>
            </a:pPr>
            <a:r>
              <a:rPr lang="en-US" b="1" dirty="0" smtClean="0"/>
              <a:t>ADVANTAGES</a:t>
            </a:r>
            <a:endParaRPr lang="en-US" dirty="0" smtClean="0"/>
          </a:p>
          <a:p>
            <a:pPr lvl="0"/>
            <a:r>
              <a:rPr lang="en-US" dirty="0" smtClean="0"/>
              <a:t>answers many questions in short time</a:t>
            </a:r>
          </a:p>
          <a:p>
            <a:pPr lvl="0"/>
            <a:r>
              <a:rPr lang="en-US" dirty="0" smtClean="0"/>
              <a:t>scoring efficiency and accuracy</a:t>
            </a:r>
          </a:p>
          <a:p>
            <a:pPr lvl="0"/>
            <a:r>
              <a:rPr lang="en-US" dirty="0" smtClean="0"/>
              <a:t>versatility in measuring all levels of cognitive ability</a:t>
            </a:r>
          </a:p>
          <a:p>
            <a:pPr lvl="0"/>
            <a:r>
              <a:rPr lang="en-US" dirty="0" smtClean="0"/>
              <a:t>highly reliable test scores</a:t>
            </a:r>
          </a:p>
          <a:p>
            <a:pPr lvl="0"/>
            <a:r>
              <a:rPr lang="en-US" dirty="0" smtClean="0"/>
              <a:t>objective measurement of student achievement or ability</a:t>
            </a:r>
            <a:endParaRPr lang="en-US" sz="2000" dirty="0" smtClean="0"/>
          </a:p>
          <a:p>
            <a:pPr lvl="0"/>
            <a:endParaRPr lang="en-US" dirty="0" smtClean="0"/>
          </a:p>
          <a:p>
            <a:pPr>
              <a:buNone/>
            </a:pPr>
            <a:endParaRPr lang="en-US" b="1" i="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par>
                          <p:cTn id="7" fill="hold">
                            <p:stCondLst>
                              <p:cond delay="0"/>
                            </p:stCondLst>
                            <p:childTnLst>
                              <p:par>
                                <p:cTn id="8" presetID="53" presetClass="entr" presetSubtype="0" fill="hold" nodeType="after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 calcmode="lin" valueType="num">
                                      <p:cBhvr>
                                        <p:cTn id="10"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1" dur="1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12" dur="1000"/>
                                        <p:tgtEl>
                                          <p:spTgt spid="3">
                                            <p:txEl>
                                              <p:pRg st="5" end="5"/>
                                            </p:txEl>
                                          </p:spTgt>
                                        </p:tgtEl>
                                      </p:cBhvr>
                                    </p:animEffect>
                                  </p:childTnLst>
                                </p:cTn>
                              </p:par>
                            </p:childTnLst>
                          </p:cTn>
                        </p:par>
                        <p:par>
                          <p:cTn id="13" fill="hold">
                            <p:stCondLst>
                              <p:cond delay="1000"/>
                            </p:stCondLst>
                            <p:childTnLst>
                              <p:par>
                                <p:cTn id="14" presetID="53" presetClass="entr" presetSubtype="0" fill="hold" nodeType="after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 calcmode="lin" valueType="num">
                                      <p:cBhvr>
                                        <p:cTn id="16"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7" dur="10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18" dur="1000"/>
                                        <p:tgtEl>
                                          <p:spTgt spid="3">
                                            <p:txEl>
                                              <p:pRg st="6" end="6"/>
                                            </p:txEl>
                                          </p:spTgt>
                                        </p:tgtEl>
                                      </p:cBhvr>
                                    </p:animEffect>
                                  </p:childTnLst>
                                </p:cTn>
                              </p:par>
                            </p:childTnLst>
                          </p:cTn>
                        </p:par>
                        <p:par>
                          <p:cTn id="19" fill="hold">
                            <p:stCondLst>
                              <p:cond delay="2000"/>
                            </p:stCondLst>
                            <p:childTnLst>
                              <p:par>
                                <p:cTn id="20" presetID="53" presetClass="entr" presetSubtype="0" fill="hold" nodeType="after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 calcmode="lin" valueType="num">
                                      <p:cBhvr>
                                        <p:cTn id="22"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4" dur="1000"/>
                                        <p:tgtEl>
                                          <p:spTgt spid="3">
                                            <p:txEl>
                                              <p:pRg st="7" end="7"/>
                                            </p:txEl>
                                          </p:spTgt>
                                        </p:tgtEl>
                                      </p:cBhvr>
                                    </p:animEffect>
                                  </p:childTnLst>
                                </p:cTn>
                              </p:par>
                            </p:childTnLst>
                          </p:cTn>
                        </p:par>
                        <p:par>
                          <p:cTn id="25" fill="hold">
                            <p:stCondLst>
                              <p:cond delay="3000"/>
                            </p:stCondLst>
                            <p:childTnLst>
                              <p:par>
                                <p:cTn id="26" presetID="53" presetClass="entr" presetSubtype="0" fill="hold" nodeType="after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 calcmode="lin" valueType="num">
                                      <p:cBhvr>
                                        <p:cTn id="28"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30" dur="1000"/>
                                        <p:tgtEl>
                                          <p:spTgt spid="3">
                                            <p:txEl>
                                              <p:pRg st="8" end="8"/>
                                            </p:txEl>
                                          </p:spTgt>
                                        </p:tgtEl>
                                      </p:cBhvr>
                                    </p:animEffect>
                                  </p:childTnLst>
                                </p:cTn>
                              </p:par>
                            </p:childTnLst>
                          </p:cTn>
                        </p:par>
                        <p:par>
                          <p:cTn id="31" fill="hold">
                            <p:stCondLst>
                              <p:cond delay="4000"/>
                            </p:stCondLst>
                            <p:childTnLst>
                              <p:par>
                                <p:cTn id="32" presetID="53" presetClass="entr" presetSubtype="0" fill="hold" nodeType="after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 calcmode="lin" valueType="num">
                                      <p:cBhvr>
                                        <p:cTn id="34"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35" dur="10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36"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latin typeface="Aharoni" pitchFamily="2" charset="-79"/>
                <a:cs typeface="Aharoni" pitchFamily="2" charset="-79"/>
              </a:rPr>
              <a:t>True/False Test</a:t>
            </a:r>
            <a:endParaRPr lang="en-US" sz="3200" i="1" dirty="0">
              <a:latin typeface="Aharoni" pitchFamily="2" charset="-79"/>
              <a:cs typeface="Aharoni" pitchFamily="2" charset="-79"/>
            </a:endParaRPr>
          </a:p>
        </p:txBody>
      </p:sp>
      <p:sp>
        <p:nvSpPr>
          <p:cNvPr id="3" name="Content Placeholder 2"/>
          <p:cNvSpPr>
            <a:spLocks noGrp="1"/>
          </p:cNvSpPr>
          <p:nvPr>
            <p:ph sz="quarter" idx="1"/>
          </p:nvPr>
        </p:nvSpPr>
        <p:spPr/>
        <p:txBody>
          <a:bodyPr>
            <a:normAutofit/>
          </a:bodyPr>
          <a:lstStyle/>
          <a:p>
            <a:pPr>
              <a:buNone/>
            </a:pPr>
            <a:r>
              <a:rPr lang="en-US" b="1" i="1" dirty="0" smtClean="0"/>
              <a:t>DISADVANTAGES</a:t>
            </a:r>
            <a:endParaRPr lang="en-US" dirty="0" smtClean="0"/>
          </a:p>
          <a:p>
            <a:pPr lvl="0"/>
            <a:r>
              <a:rPr lang="en-US" dirty="0" smtClean="0"/>
              <a:t>easy; might not discriminate well</a:t>
            </a:r>
          </a:p>
          <a:p>
            <a:r>
              <a:rPr lang="en-US" dirty="0" smtClean="0"/>
              <a:t>low reliability - student has 50-50 chance of correct guess</a:t>
            </a:r>
          </a:p>
          <a:p>
            <a:r>
              <a:rPr lang="en-US" dirty="0" smtClean="0"/>
              <a:t>Possibility of confusing statements due to the difficulty of writing statements which are explicitly true or false</a:t>
            </a:r>
          </a:p>
          <a:p>
            <a:pPr lvl="0"/>
            <a:r>
              <a:rPr lang="en-US" dirty="0" smtClean="0"/>
              <a:t>can often lead an instructor to favor testing of trivial knowledge</a:t>
            </a:r>
            <a:endParaRPr lang="en-US" sz="2000" dirty="0" smtClean="0"/>
          </a:p>
          <a:p>
            <a:pPr lvl="0"/>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par>
                          <p:cTn id="7" fill="hold">
                            <p:stCondLst>
                              <p:cond delay="0"/>
                            </p:stCondLst>
                            <p:childTnLst>
                              <p:par>
                                <p:cTn id="8" presetID="53" presetClass="entr" presetSubtype="0" fill="hold" nodeType="after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 calcmode="lin" valueType="num">
                                      <p:cBhvr>
                                        <p:cTn id="1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1"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2" dur="1000"/>
                                        <p:tgtEl>
                                          <p:spTgt spid="3">
                                            <p:txEl>
                                              <p:pRg st="3" end="3"/>
                                            </p:txEl>
                                          </p:spTgt>
                                        </p:tgtEl>
                                      </p:cBhvr>
                                    </p:animEffect>
                                  </p:childTnLst>
                                </p:cTn>
                              </p:par>
                            </p:childTnLst>
                          </p:cTn>
                        </p:par>
                        <p:par>
                          <p:cTn id="13" fill="hold">
                            <p:stCondLst>
                              <p:cond delay="1000"/>
                            </p:stCondLst>
                            <p:childTnLst>
                              <p:par>
                                <p:cTn id="14" presetID="53" presetClass="entr" presetSubtype="0" fill="hold" nodeType="after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 calcmode="lin" valueType="num">
                                      <p:cBhvr>
                                        <p:cTn id="1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7"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Constructing  True/False  Test</a:t>
            </a:r>
            <a:endParaRPr lang="en-US" b="1" dirty="0"/>
          </a:p>
        </p:txBody>
      </p:sp>
      <p:sp>
        <p:nvSpPr>
          <p:cNvPr id="3" name="Content Placeholder 2"/>
          <p:cNvSpPr>
            <a:spLocks noGrp="1"/>
          </p:cNvSpPr>
          <p:nvPr>
            <p:ph sz="quarter" idx="1"/>
          </p:nvPr>
        </p:nvSpPr>
        <p:spPr/>
        <p:txBody>
          <a:bodyPr>
            <a:normAutofit/>
          </a:bodyPr>
          <a:lstStyle/>
          <a:p>
            <a:pPr marL="514350" indent="-514350">
              <a:buFont typeface="+mj-lt"/>
              <a:buAutoNum type="alphaLcPeriod"/>
            </a:pPr>
            <a:r>
              <a:rPr lang="en-US" sz="2800" dirty="0" smtClean="0"/>
              <a:t>Base true-false items upon statements that are absolutely true or false, without qualifications or exceptions</a:t>
            </a:r>
          </a:p>
          <a:p>
            <a:pPr marL="514350" indent="-514350">
              <a:buFont typeface="+mj-lt"/>
              <a:buAutoNum type="alphaLcPeriod"/>
            </a:pPr>
            <a:endParaRPr lang="en-US" sz="800" dirty="0" smtClean="0"/>
          </a:p>
          <a:p>
            <a:pPr marL="514350" indent="-514350">
              <a:buFont typeface="+mj-lt"/>
              <a:buAutoNum type="alphaLcPeriod"/>
            </a:pPr>
            <a:r>
              <a:rPr lang="en-US" sz="2800" dirty="0" smtClean="0"/>
              <a:t>Avoid lifting statements from the text, lecture or other materials</a:t>
            </a:r>
          </a:p>
          <a:p>
            <a:pPr marL="514350" indent="-514350">
              <a:buFont typeface="+mj-lt"/>
              <a:buAutoNum type="alphaLcPeriod"/>
            </a:pPr>
            <a:endParaRPr lang="en-US" sz="800" dirty="0" smtClean="0"/>
          </a:p>
          <a:p>
            <a:pPr marL="514350" indent="-514350">
              <a:buFont typeface="+mj-lt"/>
              <a:buAutoNum type="alphaLcPeriod"/>
            </a:pPr>
            <a:r>
              <a:rPr lang="en-US" sz="2800" dirty="0" smtClean="0"/>
              <a:t>Specific determiners should be used with caution like </a:t>
            </a:r>
            <a:r>
              <a:rPr lang="en-US" sz="2800" i="1" dirty="0" smtClean="0"/>
              <a:t>all, always, none, never, impossible, inevitable, etc.</a:t>
            </a:r>
          </a:p>
          <a:p>
            <a:pPr lvl="0">
              <a:buNone/>
            </a:pPr>
            <a:endParaRPr lang="en-US" sz="2800" dirty="0" smtClean="0"/>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 calcmode="lin" valueType="num">
                                      <p:cBhvr>
                                        <p:cTn id="14"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r>
              <a:rPr lang="en-US" sz="3200" i="1" dirty="0" smtClean="0"/>
              <a:t>Constructing  True/False  Test</a:t>
            </a:r>
          </a:p>
        </p:txBody>
      </p:sp>
      <p:sp>
        <p:nvSpPr>
          <p:cNvPr id="3" name="Content Placeholder 2"/>
          <p:cNvSpPr>
            <a:spLocks noGrp="1"/>
          </p:cNvSpPr>
          <p:nvPr>
            <p:ph sz="quarter" idx="1"/>
          </p:nvPr>
        </p:nvSpPr>
        <p:spPr/>
        <p:txBody>
          <a:bodyPr>
            <a:normAutofit/>
          </a:bodyPr>
          <a:lstStyle/>
          <a:p>
            <a:pPr marL="514350" indent="-514350">
              <a:buFont typeface="+mj-lt"/>
              <a:buAutoNum type="alphaLcPeriod" startAt="4"/>
            </a:pPr>
            <a:r>
              <a:rPr lang="en-US" dirty="0" smtClean="0"/>
              <a:t>Include only one central idea is each statement</a:t>
            </a:r>
          </a:p>
          <a:p>
            <a:pPr marL="514350" indent="-514350">
              <a:buFont typeface="+mj-lt"/>
              <a:buAutoNum type="alphaLcPeriod" startAt="4"/>
            </a:pPr>
            <a:endParaRPr lang="en-US" sz="800" dirty="0" smtClean="0"/>
          </a:p>
          <a:p>
            <a:pPr marL="514350" indent="-514350">
              <a:buFont typeface="+mj-lt"/>
              <a:buAutoNum type="alphaLcPeriod" startAt="4"/>
            </a:pPr>
            <a:r>
              <a:rPr lang="en-US" dirty="0" smtClean="0"/>
              <a:t>Avoid emphasizing trivial parts</a:t>
            </a:r>
          </a:p>
          <a:p>
            <a:pPr marL="514350" indent="-514350">
              <a:buFont typeface="+mj-lt"/>
              <a:buAutoNum type="alphaLcPeriod" startAt="4"/>
            </a:pPr>
            <a:endParaRPr lang="en-US" sz="800" dirty="0" smtClean="0"/>
          </a:p>
          <a:p>
            <a:pPr marL="514350" indent="-514350">
              <a:buFont typeface="+mj-lt"/>
              <a:buAutoNum type="alphaLcPeriod" startAt="4"/>
            </a:pPr>
            <a:r>
              <a:rPr lang="en-US" dirty="0" smtClean="0"/>
              <a:t>Do not use controversial issues</a:t>
            </a:r>
          </a:p>
          <a:p>
            <a:pPr marL="514350" indent="-514350">
              <a:buFont typeface="+mj-lt"/>
              <a:buAutoNum type="alphaLcPeriod" startAt="4"/>
            </a:pPr>
            <a:endParaRPr lang="en-US" sz="800" dirty="0" smtClean="0"/>
          </a:p>
          <a:p>
            <a:pPr marL="514350" indent="-514350">
              <a:buFont typeface="+mj-lt"/>
              <a:buAutoNum type="alphaLcPeriod" startAt="4"/>
            </a:pPr>
            <a:r>
              <a:rPr lang="en-US" dirty="0" smtClean="0"/>
              <a:t>Use greater number of false than true statements </a:t>
            </a:r>
            <a:r>
              <a:rPr lang="en-US" i="1" dirty="0" smtClean="0"/>
              <a:t>(false items tend to discriminate more highly than true items)</a:t>
            </a:r>
          </a:p>
          <a:p>
            <a:pPr lvl="0">
              <a:lnSpc>
                <a:spcPct val="150000"/>
              </a:lnSpc>
            </a:pPr>
            <a:endParaRPr lang="en-US" dirty="0" smtClean="0"/>
          </a:p>
          <a:p>
            <a:pPr>
              <a:lnSpc>
                <a:spcPct val="150000"/>
              </a:lnSpc>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2" end="2"/>
                                            </p:txEl>
                                          </p:spTgt>
                                        </p:tgtEl>
                                      </p:cBhvr>
                                    </p:animEffect>
                                  </p:childTnLst>
                                </p:cTn>
                              </p:par>
                            </p:childTnLst>
                          </p:cTn>
                        </p:par>
                        <p:par>
                          <p:cTn id="10" fill="hold">
                            <p:stCondLst>
                              <p:cond delay="1000"/>
                            </p:stCondLst>
                            <p:childTnLst>
                              <p:par>
                                <p:cTn id="11" presetID="55" presetClass="entr" presetSubtype="0" fill="hold" nodeType="after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p:cTn id="13"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14"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4" end="4"/>
                                            </p:txEl>
                                          </p:spTgt>
                                        </p:tgtEl>
                                      </p:cBhvr>
                                    </p:animEffect>
                                  </p:childTnLst>
                                </p:cTn>
                              </p:par>
                            </p:childTnLst>
                          </p:cTn>
                        </p:par>
                        <p:par>
                          <p:cTn id="16" fill="hold">
                            <p:stCondLst>
                              <p:cond delay="2000"/>
                            </p:stCondLst>
                            <p:childTnLst>
                              <p:par>
                                <p:cTn id="17" presetID="55" presetClass="entr" presetSubtype="0" fill="hold" nodeType="after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p:cTn id="19"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latin typeface="Aharoni" pitchFamily="2" charset="-79"/>
                <a:cs typeface="Aharoni" pitchFamily="2" charset="-79"/>
              </a:rPr>
              <a:t>Matching Type Test</a:t>
            </a:r>
            <a:endParaRPr lang="en-US" dirty="0">
              <a:latin typeface="Aharoni" pitchFamily="2" charset="-79"/>
              <a:cs typeface="Aharoni" pitchFamily="2" charset="-79"/>
            </a:endParaRPr>
          </a:p>
        </p:txBody>
      </p:sp>
      <p:sp>
        <p:nvSpPr>
          <p:cNvPr id="3" name="Content Placeholder 2"/>
          <p:cNvSpPr>
            <a:spLocks noGrp="1"/>
          </p:cNvSpPr>
          <p:nvPr>
            <p:ph sz="quarter" idx="1"/>
          </p:nvPr>
        </p:nvSpPr>
        <p:spPr>
          <a:xfrm>
            <a:off x="914400" y="1447800"/>
            <a:ext cx="7772400" cy="4953000"/>
          </a:xfrm>
        </p:spPr>
        <p:txBody>
          <a:bodyPr>
            <a:normAutofit/>
          </a:bodyPr>
          <a:lstStyle/>
          <a:p>
            <a:pPr>
              <a:buNone/>
            </a:pPr>
            <a:r>
              <a:rPr lang="en-US" dirty="0" smtClean="0"/>
              <a:t>Tests  knowledge level learning of the </a:t>
            </a:r>
            <a:r>
              <a:rPr lang="en-US" i="1" dirty="0" smtClean="0"/>
              <a:t>who, what, when, where </a:t>
            </a:r>
            <a:r>
              <a:rPr lang="en-US" dirty="0" smtClean="0"/>
              <a:t>variety</a:t>
            </a:r>
          </a:p>
          <a:p>
            <a:pPr>
              <a:buNone/>
            </a:pPr>
            <a:endParaRPr lang="en-US" sz="2000" b="1" dirty="0" smtClean="0"/>
          </a:p>
          <a:p>
            <a:pPr>
              <a:buNone/>
            </a:pPr>
            <a:r>
              <a:rPr lang="en-US" sz="2000" b="1" dirty="0" smtClean="0"/>
              <a:t>ADVANTAGES</a:t>
            </a:r>
            <a:endParaRPr lang="en-US" sz="2000" dirty="0" smtClean="0"/>
          </a:p>
          <a:p>
            <a:pPr lvl="0"/>
            <a:r>
              <a:rPr lang="en-US" sz="2000" dirty="0" smtClean="0"/>
              <a:t>Maximum coverage of knowledge level learning with a minimum of space and preparation time</a:t>
            </a:r>
          </a:p>
          <a:p>
            <a:pPr lvl="0"/>
            <a:r>
              <a:rPr lang="en-US" sz="2000" dirty="0" smtClean="0"/>
              <a:t>Valuable in subject fields in which a great variety of facts must be learned</a:t>
            </a:r>
          </a:p>
          <a:p>
            <a:r>
              <a:rPr lang="en-US" sz="2000" dirty="0" smtClean="0">
                <a:ea typeface="Times New Roman" pitchFamily="18" charset="0"/>
                <a:cs typeface="Times New Roman" pitchFamily="18" charset="0"/>
              </a:rPr>
              <a:t>provide scoring efficiency and accuracy</a:t>
            </a:r>
            <a:endParaRPr lang="en-US" sz="1100" dirty="0" smtClean="0">
              <a:cs typeface="Arial" pitchFamily="34" charset="0"/>
            </a:endParaRPr>
          </a:p>
          <a:p>
            <a:pPr lvl="0"/>
            <a:endParaRPr lang="en-US" sz="2000" dirty="0" smtClean="0"/>
          </a:p>
          <a:p>
            <a:pPr>
              <a:buNone/>
            </a:pPr>
            <a:r>
              <a:rPr lang="en-US" sz="2000" b="1" dirty="0" smtClean="0"/>
              <a:t>DISADVANTAGES</a:t>
            </a:r>
            <a:endParaRPr lang="en-US" sz="2000" dirty="0" smtClean="0"/>
          </a:p>
          <a:p>
            <a:pPr lvl="0"/>
            <a:r>
              <a:rPr lang="en-US" sz="2000" dirty="0" smtClean="0"/>
              <a:t>Not well suited for measuring higher level learning outcomes</a:t>
            </a:r>
          </a:p>
          <a:p>
            <a:pPr lvl="0"/>
            <a:r>
              <a:rPr lang="en-US" sz="2000" dirty="0" smtClean="0"/>
              <a:t>Difficult to construct due to the problem of selecting a common set of stimuli and responses</a:t>
            </a:r>
          </a:p>
          <a:p>
            <a:pPr>
              <a:buNone/>
            </a:pPr>
            <a:endParaRPr lang="en-US" sz="2000"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latin typeface="Aharoni" pitchFamily="2" charset="-79"/>
                <a:cs typeface="Aharoni" pitchFamily="2" charset="-79"/>
              </a:rPr>
              <a:t>Matching Type Test</a:t>
            </a:r>
            <a:endParaRPr lang="en-US" sz="3200" i="1" dirty="0">
              <a:latin typeface="Aharoni" pitchFamily="2" charset="-79"/>
              <a:cs typeface="Aharoni" pitchFamily="2" charset="-79"/>
            </a:endParaRPr>
          </a:p>
        </p:txBody>
      </p:sp>
      <p:sp>
        <p:nvSpPr>
          <p:cNvPr id="3" name="Content Placeholder 2"/>
          <p:cNvSpPr>
            <a:spLocks noGrp="1"/>
          </p:cNvSpPr>
          <p:nvPr>
            <p:ph sz="quarter" idx="1"/>
          </p:nvPr>
        </p:nvSpPr>
        <p:spPr>
          <a:xfrm>
            <a:off x="914400" y="1752600"/>
            <a:ext cx="7772400" cy="4267200"/>
          </a:xfrm>
        </p:spPr>
        <p:txBody>
          <a:bodyPr>
            <a:normAutofit/>
          </a:bodyPr>
          <a:lstStyle/>
          <a:p>
            <a:pPr>
              <a:buNone/>
            </a:pPr>
            <a:r>
              <a:rPr lang="en-US" dirty="0" smtClean="0"/>
              <a:t>TYPES OF MATCHING</a:t>
            </a:r>
          </a:p>
          <a:p>
            <a:pPr>
              <a:buNone/>
            </a:pPr>
            <a:endParaRPr lang="en-US" sz="1000" dirty="0" smtClean="0"/>
          </a:p>
          <a:p>
            <a:pPr>
              <a:lnSpc>
                <a:spcPct val="150000"/>
              </a:lnSpc>
            </a:pPr>
            <a:r>
              <a:rPr lang="en-US" b="1" dirty="0" smtClean="0"/>
              <a:t>Terms or words   </a:t>
            </a:r>
            <a:r>
              <a:rPr lang="en-US" i="1" dirty="0" smtClean="0"/>
              <a:t>with</a:t>
            </a:r>
            <a:r>
              <a:rPr lang="en-US" dirty="0" smtClean="0"/>
              <a:t>  	</a:t>
            </a:r>
            <a:r>
              <a:rPr lang="en-US" b="1" dirty="0" smtClean="0"/>
              <a:t>Definitions	 </a:t>
            </a:r>
          </a:p>
          <a:p>
            <a:pPr>
              <a:lnSpc>
                <a:spcPct val="150000"/>
              </a:lnSpc>
            </a:pPr>
            <a:r>
              <a:rPr lang="en-US" b="1" dirty="0" smtClean="0"/>
              <a:t>Symbols</a:t>
            </a:r>
            <a:r>
              <a:rPr lang="en-US" dirty="0" smtClean="0"/>
              <a:t> 	           </a:t>
            </a:r>
            <a:r>
              <a:rPr lang="en-US" i="1" dirty="0" smtClean="0"/>
              <a:t>with</a:t>
            </a:r>
            <a:r>
              <a:rPr lang="en-US" dirty="0" smtClean="0"/>
              <a:t> 	</a:t>
            </a:r>
            <a:r>
              <a:rPr lang="en-US" b="1" dirty="0" smtClean="0"/>
              <a:t>Names</a:t>
            </a:r>
          </a:p>
          <a:p>
            <a:pPr>
              <a:lnSpc>
                <a:spcPct val="150000"/>
              </a:lnSpc>
            </a:pPr>
            <a:r>
              <a:rPr lang="en-US" b="1" dirty="0" smtClean="0"/>
              <a:t>Causes</a:t>
            </a:r>
            <a:r>
              <a:rPr lang="en-US" dirty="0" smtClean="0"/>
              <a:t> 	           </a:t>
            </a:r>
            <a:r>
              <a:rPr lang="en-US" i="1" dirty="0" smtClean="0"/>
              <a:t>with</a:t>
            </a:r>
            <a:r>
              <a:rPr lang="en-US" dirty="0" smtClean="0"/>
              <a:t> 	</a:t>
            </a:r>
            <a:r>
              <a:rPr lang="en-US" b="1" dirty="0" smtClean="0"/>
              <a:t>Effects</a:t>
            </a:r>
          </a:p>
          <a:p>
            <a:pPr>
              <a:lnSpc>
                <a:spcPct val="150000"/>
              </a:lnSpc>
            </a:pPr>
            <a:r>
              <a:rPr lang="en-US" b="1" dirty="0" smtClean="0"/>
              <a:t>Problems</a:t>
            </a:r>
            <a:r>
              <a:rPr lang="en-US" dirty="0" smtClean="0"/>
              <a:t> 	           </a:t>
            </a:r>
            <a:r>
              <a:rPr lang="en-US" i="1" dirty="0" smtClean="0"/>
              <a:t>with</a:t>
            </a:r>
            <a:r>
              <a:rPr lang="en-US" dirty="0" smtClean="0"/>
              <a:t> 	</a:t>
            </a:r>
            <a:r>
              <a:rPr lang="en-US" b="1" dirty="0" smtClean="0"/>
              <a:t>Solution</a:t>
            </a:r>
            <a:r>
              <a:rPr lang="en-US" dirty="0" smtClean="0"/>
              <a:t> </a:t>
            </a:r>
          </a:p>
          <a:p>
            <a:pPr>
              <a:lnSpc>
                <a:spcPct val="150000"/>
              </a:lnSpc>
            </a:pPr>
            <a:r>
              <a:rPr lang="en-US" b="1" dirty="0" smtClean="0"/>
              <a:t>Parts </a:t>
            </a:r>
            <a:r>
              <a:rPr lang="en-US" dirty="0" smtClean="0"/>
              <a:t>	           </a:t>
            </a:r>
            <a:r>
              <a:rPr lang="en-US" i="1" dirty="0" smtClean="0"/>
              <a:t>with</a:t>
            </a:r>
            <a:r>
              <a:rPr lang="en-US" dirty="0" smtClean="0"/>
              <a:t> 	</a:t>
            </a:r>
            <a:r>
              <a:rPr lang="en-US" b="1" dirty="0" smtClean="0"/>
              <a:t>Unit to which they belong</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Writing Matching Type Test</a:t>
            </a:r>
            <a:endParaRPr lang="en-US" b="1" dirty="0"/>
          </a:p>
        </p:txBody>
      </p:sp>
      <p:sp>
        <p:nvSpPr>
          <p:cNvPr id="3" name="Content Placeholder 2"/>
          <p:cNvSpPr>
            <a:spLocks noGrp="1"/>
          </p:cNvSpPr>
          <p:nvPr>
            <p:ph sz="quarter" idx="1"/>
          </p:nvPr>
        </p:nvSpPr>
        <p:spPr/>
        <p:txBody>
          <a:bodyPr/>
          <a:lstStyle/>
          <a:p>
            <a:r>
              <a:rPr lang="en-US" dirty="0" smtClean="0"/>
              <a:t>Include directions which clearly state the basis for matching the stimuli with the responses</a:t>
            </a:r>
          </a:p>
          <a:p>
            <a:endParaRPr lang="en-US" dirty="0" smtClean="0"/>
          </a:p>
          <a:p>
            <a:r>
              <a:rPr lang="en-US" dirty="0" smtClean="0"/>
              <a:t>Arrange the list of responses in some systematic order if possible </a:t>
            </a:r>
            <a:r>
              <a:rPr lang="en-US" i="1" dirty="0" smtClean="0"/>
              <a:t>(e.g., chronological, alphabetical)</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itchFamily="2" charset="-79"/>
                <a:cs typeface="Aharoni" pitchFamily="2" charset="-79"/>
              </a:rPr>
              <a:t>Product/Performance Test</a:t>
            </a:r>
            <a:endParaRPr lang="en-US" dirty="0">
              <a:latin typeface="Aharoni" pitchFamily="2" charset="-79"/>
              <a:cs typeface="Aharoni" pitchFamily="2" charset="-79"/>
            </a:endParaRPr>
          </a:p>
        </p:txBody>
      </p:sp>
      <p:sp>
        <p:nvSpPr>
          <p:cNvPr id="3" name="Content Placeholder 2"/>
          <p:cNvSpPr>
            <a:spLocks noGrp="1"/>
          </p:cNvSpPr>
          <p:nvPr>
            <p:ph sz="quarter" idx="1"/>
          </p:nvPr>
        </p:nvSpPr>
        <p:spPr/>
        <p:txBody>
          <a:bodyPr>
            <a:normAutofit fontScale="92500" lnSpcReduction="20000"/>
          </a:bodyPr>
          <a:lstStyle/>
          <a:p>
            <a:r>
              <a:rPr lang="en-US" dirty="0" smtClean="0"/>
              <a:t>requires an examinee to come up with </a:t>
            </a:r>
            <a:r>
              <a:rPr lang="en-US" b="1" dirty="0" smtClean="0"/>
              <a:t>output</a:t>
            </a:r>
            <a:r>
              <a:rPr lang="en-US" dirty="0" smtClean="0"/>
              <a:t>;</a:t>
            </a:r>
          </a:p>
          <a:p>
            <a:endParaRPr lang="en-US" sz="2400" dirty="0" smtClean="0"/>
          </a:p>
          <a:p>
            <a:r>
              <a:rPr lang="en-US" dirty="0" smtClean="0"/>
              <a:t>designed to assess the ability of a student to </a:t>
            </a:r>
            <a:r>
              <a:rPr lang="en-US" b="1" dirty="0" smtClean="0"/>
              <a:t>perform correctly </a:t>
            </a:r>
            <a:r>
              <a:rPr lang="en-US" dirty="0" smtClean="0"/>
              <a:t>in a simulated situation </a:t>
            </a:r>
            <a:r>
              <a:rPr lang="en-US" i="1" dirty="0" smtClean="0"/>
              <a:t>(i.e., a situation in which the student will be ultimately expected to apply his/her learning)</a:t>
            </a:r>
          </a:p>
          <a:p>
            <a:pPr>
              <a:buNone/>
            </a:pPr>
            <a:endParaRPr lang="en-US" i="1" dirty="0" smtClean="0"/>
          </a:p>
          <a:p>
            <a:r>
              <a:rPr lang="en-US" dirty="0" smtClean="0"/>
              <a:t>concept of simulation is central in performance testing</a:t>
            </a:r>
            <a:endParaRPr lang="en-US" i="1" dirty="0" smtClean="0"/>
          </a:p>
          <a:p>
            <a:endParaRPr lang="en-US" i="1" dirty="0" smtClean="0"/>
          </a:p>
          <a:p>
            <a:pPr>
              <a:buNone/>
            </a:pPr>
            <a:r>
              <a:rPr lang="en-US" sz="2400" dirty="0" smtClean="0">
                <a:solidFill>
                  <a:srgbClr val="0070C0"/>
                </a:solidFill>
              </a:rPr>
              <a:t>Example:</a:t>
            </a:r>
          </a:p>
          <a:p>
            <a:pPr>
              <a:buNone/>
            </a:pPr>
            <a:r>
              <a:rPr lang="en-US" sz="2400" dirty="0" smtClean="0">
                <a:solidFill>
                  <a:srgbClr val="0070C0"/>
                </a:solidFill>
              </a:rPr>
              <a:t>	Product:	   </a:t>
            </a:r>
            <a:r>
              <a:rPr lang="en-US" sz="2400" b="1" dirty="0" smtClean="0">
                <a:solidFill>
                  <a:srgbClr val="0070C0"/>
                </a:solidFill>
              </a:rPr>
              <a:t>making a timeline of  World War II</a:t>
            </a:r>
          </a:p>
          <a:p>
            <a:pPr>
              <a:buNone/>
            </a:pPr>
            <a:r>
              <a:rPr lang="en-US" sz="2400" b="1" dirty="0" smtClean="0">
                <a:solidFill>
                  <a:srgbClr val="0070C0"/>
                </a:solidFill>
              </a:rPr>
              <a:t>	</a:t>
            </a:r>
            <a:r>
              <a:rPr lang="en-US" sz="2400" dirty="0" smtClean="0">
                <a:solidFill>
                  <a:srgbClr val="0070C0"/>
                </a:solidFill>
              </a:rPr>
              <a:t>Performance:</a:t>
            </a:r>
            <a:r>
              <a:rPr lang="en-US" sz="2400" b="1" dirty="0" smtClean="0">
                <a:solidFill>
                  <a:srgbClr val="0070C0"/>
                </a:solidFill>
              </a:rPr>
              <a:t>	   delivery of  an oration</a:t>
            </a:r>
            <a:endParaRPr lang="en-US" sz="2400" dirty="0" smtClean="0">
              <a:solidFill>
                <a:srgbClr val="0070C0"/>
              </a:solidFill>
            </a:endParaRPr>
          </a:p>
          <a:p>
            <a:pPr>
              <a:buNone/>
            </a:pPr>
            <a:r>
              <a:rPr lang="en-US" sz="2400" dirty="0" smtClean="0">
                <a:solidFill>
                  <a:srgbClr val="0070C0"/>
                </a:solidFill>
              </a:rPr>
              <a:t>	</a:t>
            </a:r>
          </a:p>
          <a:p>
            <a:endParaRPr lang="en-US" i="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latin typeface="Aharoni" pitchFamily="2" charset="-79"/>
                <a:cs typeface="Aharoni" pitchFamily="2" charset="-79"/>
              </a:rPr>
              <a:t>Product/Performance Test</a:t>
            </a:r>
            <a:endParaRPr lang="en-US" sz="3200" dirty="0">
              <a:latin typeface="Aharoni" pitchFamily="2" charset="-79"/>
              <a:cs typeface="Aharoni" pitchFamily="2" charset="-79"/>
            </a:endParaRPr>
          </a:p>
        </p:txBody>
      </p:sp>
      <p:sp>
        <p:nvSpPr>
          <p:cNvPr id="3" name="Content Placeholder 2"/>
          <p:cNvSpPr>
            <a:spLocks noGrp="1"/>
          </p:cNvSpPr>
          <p:nvPr>
            <p:ph sz="quarter" idx="1"/>
          </p:nvPr>
        </p:nvSpPr>
        <p:spPr/>
        <p:txBody>
          <a:bodyPr>
            <a:normAutofit/>
          </a:bodyPr>
          <a:lstStyle/>
          <a:p>
            <a:pPr>
              <a:buNone/>
            </a:pPr>
            <a:r>
              <a:rPr lang="en-US" b="1" dirty="0" smtClean="0"/>
              <a:t>ADVANTAGES</a:t>
            </a:r>
          </a:p>
          <a:p>
            <a:r>
              <a:rPr lang="en-US" dirty="0" smtClean="0"/>
              <a:t>Measure learning objectives which focus on the </a:t>
            </a:r>
            <a:r>
              <a:rPr lang="en-US" b="1" dirty="0" smtClean="0"/>
              <a:t>ability of the students</a:t>
            </a:r>
            <a:r>
              <a:rPr lang="en-US" dirty="0" smtClean="0"/>
              <a:t> to apply skills or knowledge </a:t>
            </a:r>
            <a:r>
              <a:rPr lang="en-US" b="1" dirty="0" smtClean="0"/>
              <a:t>in real life situations</a:t>
            </a:r>
          </a:p>
          <a:p>
            <a:endParaRPr lang="en-US" sz="800" dirty="0" smtClean="0"/>
          </a:p>
          <a:p>
            <a:r>
              <a:rPr lang="en-US" dirty="0" smtClean="0"/>
              <a:t>Provide a degree of </a:t>
            </a:r>
            <a:r>
              <a:rPr lang="en-US" b="1" dirty="0" smtClean="0"/>
              <a:t>test validity </a:t>
            </a:r>
            <a:r>
              <a:rPr lang="en-US" dirty="0" smtClean="0"/>
              <a:t>NOT possible with </a:t>
            </a:r>
            <a:r>
              <a:rPr lang="en-US" b="1" i="1" dirty="0" smtClean="0"/>
              <a:t>standard paper and pencil test items</a:t>
            </a:r>
          </a:p>
          <a:p>
            <a:endParaRPr lang="en-US" sz="2800" dirty="0" smtClean="0"/>
          </a:p>
          <a:p>
            <a:endParaRPr lang="en-US"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latin typeface="Aharoni" pitchFamily="2" charset="-79"/>
                <a:cs typeface="Aharoni" pitchFamily="2" charset="-79"/>
              </a:rPr>
              <a:t>Product/Performance Test</a:t>
            </a:r>
            <a:endParaRPr lang="en-US" sz="3200" dirty="0">
              <a:latin typeface="Aharoni" pitchFamily="2" charset="-79"/>
              <a:cs typeface="Aharoni" pitchFamily="2" charset="-79"/>
            </a:endParaRPr>
          </a:p>
        </p:txBody>
      </p:sp>
      <p:sp>
        <p:nvSpPr>
          <p:cNvPr id="3" name="Content Placeholder 2"/>
          <p:cNvSpPr>
            <a:spLocks noGrp="1"/>
          </p:cNvSpPr>
          <p:nvPr>
            <p:ph sz="quarter" idx="1"/>
          </p:nvPr>
        </p:nvSpPr>
        <p:spPr/>
        <p:txBody>
          <a:bodyPr>
            <a:normAutofit/>
          </a:bodyPr>
          <a:lstStyle/>
          <a:p>
            <a:pPr>
              <a:buNone/>
            </a:pPr>
            <a:r>
              <a:rPr lang="en-US" b="1" dirty="0" smtClean="0"/>
              <a:t>DISADVANTAGES</a:t>
            </a:r>
          </a:p>
          <a:p>
            <a:r>
              <a:rPr lang="en-US" b="1" dirty="0" smtClean="0"/>
              <a:t>Difficult</a:t>
            </a:r>
            <a:r>
              <a:rPr lang="en-US" dirty="0" smtClean="0"/>
              <a:t> and </a:t>
            </a:r>
            <a:r>
              <a:rPr lang="en-US" b="1" dirty="0" smtClean="0"/>
              <a:t>time consuming </a:t>
            </a:r>
            <a:r>
              <a:rPr lang="en-US" dirty="0" smtClean="0"/>
              <a:t>to construct</a:t>
            </a:r>
          </a:p>
          <a:p>
            <a:r>
              <a:rPr lang="en-US" dirty="0" smtClean="0"/>
              <a:t>Used for testing students individually and not for testing groups - relatively </a:t>
            </a:r>
            <a:r>
              <a:rPr lang="en-US" b="1" dirty="0" smtClean="0"/>
              <a:t>costly, time consuming</a:t>
            </a:r>
            <a:r>
              <a:rPr lang="en-US" dirty="0" smtClean="0"/>
              <a:t> and </a:t>
            </a:r>
            <a:r>
              <a:rPr lang="en-US" b="1" dirty="0" smtClean="0"/>
              <a:t>inconvenient </a:t>
            </a:r>
            <a:r>
              <a:rPr lang="en-US" dirty="0" smtClean="0"/>
              <a:t>forms of testing</a:t>
            </a:r>
          </a:p>
          <a:p>
            <a:r>
              <a:rPr lang="en-US" dirty="0" smtClean="0"/>
              <a:t>Do not provide </a:t>
            </a:r>
            <a:r>
              <a:rPr lang="en-US" b="1" dirty="0" smtClean="0"/>
              <a:t>objective measure </a:t>
            </a:r>
            <a:r>
              <a:rPr lang="en-US" dirty="0" smtClean="0"/>
              <a:t>of student achievement or ability </a:t>
            </a:r>
            <a:r>
              <a:rPr lang="en-US" i="1" dirty="0" smtClean="0"/>
              <a:t>(subject to bias on the part of the observer/grader) </a:t>
            </a:r>
            <a:endParaRPr lang="en-US" sz="2000" i="1" dirty="0" smtClean="0"/>
          </a:p>
          <a:p>
            <a:endParaRPr lang="en-US" sz="2800" dirty="0" smtClean="0"/>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b="1" dirty="0" smtClean="0">
                <a:latin typeface="Arial Black" pitchFamily="34" charset="0"/>
              </a:rPr>
              <a:t>Types of Tests</a:t>
            </a:r>
            <a:endParaRPr lang="en-US" dirty="0"/>
          </a:p>
        </p:txBody>
      </p:sp>
      <p:sp>
        <p:nvSpPr>
          <p:cNvPr id="5" name="Content Placeholder 4"/>
          <p:cNvSpPr>
            <a:spLocks noGrp="1"/>
          </p:cNvSpPr>
          <p:nvPr>
            <p:ph sz="quarter" idx="1"/>
          </p:nvPr>
        </p:nvSpPr>
        <p:spPr>
          <a:xfrm>
            <a:off x="228600" y="2209800"/>
            <a:ext cx="3749040" cy="4038600"/>
          </a:xfrm>
        </p:spPr>
        <p:txBody>
          <a:bodyPr>
            <a:noAutofit/>
          </a:bodyPr>
          <a:lstStyle/>
          <a:p>
            <a:r>
              <a:rPr lang="en-US" sz="4400" dirty="0" smtClean="0">
                <a:solidFill>
                  <a:schemeClr val="tx1"/>
                </a:solidFill>
              </a:rPr>
              <a:t>Essay </a:t>
            </a:r>
          </a:p>
          <a:p>
            <a:r>
              <a:rPr lang="en-US" sz="4400" dirty="0" smtClean="0">
                <a:solidFill>
                  <a:schemeClr val="tx1"/>
                </a:solidFill>
              </a:rPr>
              <a:t>Completion</a:t>
            </a:r>
          </a:p>
          <a:p>
            <a:r>
              <a:rPr lang="en-US" sz="4400" dirty="0" smtClean="0"/>
              <a:t>Matching type</a:t>
            </a:r>
          </a:p>
          <a:p>
            <a:pPr>
              <a:buNone/>
            </a:pPr>
            <a:endParaRPr lang="en-US" sz="4400" dirty="0" smtClean="0">
              <a:solidFill>
                <a:schemeClr val="tx1"/>
              </a:solidFill>
            </a:endParaRPr>
          </a:p>
          <a:p>
            <a:endParaRPr lang="en-US" sz="4400" dirty="0">
              <a:solidFill>
                <a:schemeClr val="tx1"/>
              </a:solidFill>
            </a:endParaRPr>
          </a:p>
        </p:txBody>
      </p:sp>
      <p:sp>
        <p:nvSpPr>
          <p:cNvPr id="9" name="Content Placeholder 8"/>
          <p:cNvSpPr>
            <a:spLocks noGrp="1"/>
          </p:cNvSpPr>
          <p:nvPr>
            <p:ph sz="quarter" idx="2"/>
          </p:nvPr>
        </p:nvSpPr>
        <p:spPr>
          <a:xfrm>
            <a:off x="4038600" y="2209800"/>
            <a:ext cx="4572000" cy="4038600"/>
          </a:xfrm>
        </p:spPr>
        <p:txBody>
          <a:bodyPr>
            <a:normAutofit/>
          </a:bodyPr>
          <a:lstStyle/>
          <a:p>
            <a:r>
              <a:rPr lang="en-US" sz="4400" dirty="0" smtClean="0"/>
              <a:t>Multiple-choice test </a:t>
            </a:r>
          </a:p>
          <a:p>
            <a:r>
              <a:rPr lang="en-US" sz="4400" dirty="0" smtClean="0"/>
              <a:t>Product/ Performance test </a:t>
            </a:r>
          </a:p>
          <a:p>
            <a:pPr>
              <a:buNone/>
            </a:pPr>
            <a:endParaRPr lang="en-US" sz="4400" dirty="0" smtClean="0"/>
          </a:p>
          <a:p>
            <a:pPr>
              <a:buNone/>
            </a:pPr>
            <a:endParaRPr lang="en-US" sz="4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Writing Performance Test Items</a:t>
            </a:r>
            <a:endParaRPr lang="en-US" dirty="0"/>
          </a:p>
        </p:txBody>
      </p:sp>
      <p:sp>
        <p:nvSpPr>
          <p:cNvPr id="3" name="Content Placeholder 2"/>
          <p:cNvSpPr>
            <a:spLocks noGrp="1"/>
          </p:cNvSpPr>
          <p:nvPr>
            <p:ph sz="quarter" idx="1"/>
          </p:nvPr>
        </p:nvSpPr>
        <p:spPr>
          <a:xfrm>
            <a:off x="914400" y="1447800"/>
            <a:ext cx="7772400" cy="4800600"/>
          </a:xfrm>
        </p:spPr>
        <p:txBody>
          <a:bodyPr>
            <a:normAutofit fontScale="92500"/>
          </a:bodyPr>
          <a:lstStyle/>
          <a:p>
            <a:pPr marL="514350" lvl="0" indent="-514350">
              <a:lnSpc>
                <a:spcPct val="150000"/>
              </a:lnSpc>
              <a:buFont typeface="+mj-lt"/>
              <a:buAutoNum type="alphaLcPeriod"/>
            </a:pPr>
            <a:r>
              <a:rPr lang="en-US" dirty="0" smtClean="0"/>
              <a:t>Elicit the type of </a:t>
            </a:r>
            <a:r>
              <a:rPr lang="en-US" b="1" dirty="0" smtClean="0"/>
              <a:t>output or behavior </a:t>
            </a:r>
            <a:r>
              <a:rPr lang="en-US" dirty="0" smtClean="0"/>
              <a:t>you want to measure</a:t>
            </a:r>
          </a:p>
          <a:p>
            <a:pPr marL="514350" lvl="0" indent="-514350">
              <a:lnSpc>
                <a:spcPct val="150000"/>
              </a:lnSpc>
              <a:buFont typeface="+mj-lt"/>
              <a:buAutoNum type="alphaLcPeriod"/>
            </a:pPr>
            <a:r>
              <a:rPr lang="en-US" dirty="0" smtClean="0"/>
              <a:t>Identify and explain the </a:t>
            </a:r>
            <a:r>
              <a:rPr lang="en-US" b="1" dirty="0" smtClean="0"/>
              <a:t>simulated situation </a:t>
            </a:r>
            <a:r>
              <a:rPr lang="en-US" dirty="0" smtClean="0"/>
              <a:t>to the student</a:t>
            </a:r>
          </a:p>
          <a:p>
            <a:pPr marL="514350" lvl="0" indent="-514350">
              <a:lnSpc>
                <a:spcPct val="150000"/>
              </a:lnSpc>
              <a:buFont typeface="+mj-lt"/>
              <a:buAutoNum type="alphaLcPeriod"/>
            </a:pPr>
            <a:r>
              <a:rPr lang="en-US" dirty="0" smtClean="0"/>
              <a:t>Make the </a:t>
            </a:r>
            <a:r>
              <a:rPr lang="en-US" b="1" dirty="0" smtClean="0"/>
              <a:t>simulated situation </a:t>
            </a:r>
            <a:r>
              <a:rPr lang="en-US" dirty="0" smtClean="0"/>
              <a:t>as </a:t>
            </a:r>
            <a:r>
              <a:rPr lang="en-US" b="1" i="1" dirty="0" smtClean="0"/>
              <a:t>"life-like" </a:t>
            </a:r>
            <a:r>
              <a:rPr lang="en-US" dirty="0" smtClean="0"/>
              <a:t>as possible</a:t>
            </a:r>
          </a:p>
          <a:p>
            <a:pPr marL="514350" lvl="0" indent="-514350">
              <a:lnSpc>
                <a:spcPct val="150000"/>
              </a:lnSpc>
              <a:buFont typeface="+mj-lt"/>
              <a:buAutoNum type="alphaLcPeriod"/>
            </a:pPr>
            <a:r>
              <a:rPr lang="en-US" dirty="0" smtClean="0"/>
              <a:t>Directions clearly inform the students of </a:t>
            </a:r>
            <a:r>
              <a:rPr lang="en-US" b="1" dirty="0" smtClean="0"/>
              <a:t>type of response called for </a:t>
            </a:r>
            <a:r>
              <a:rPr lang="en-US" i="1" dirty="0" smtClean="0"/>
              <a:t>(whether product or performance) </a:t>
            </a:r>
            <a:r>
              <a:rPr lang="en-US" dirty="0" smtClean="0"/>
              <a:t>through a rubric</a:t>
            </a:r>
          </a:p>
          <a:p>
            <a:pPr marL="514350" lvl="0" indent="-514350">
              <a:lnSpc>
                <a:spcPct val="150000"/>
              </a:lnSpc>
              <a:buFont typeface="+mj-lt"/>
              <a:buAutoNum type="alphaLcPeriod"/>
            </a:pPr>
            <a:r>
              <a:rPr lang="en-US" dirty="0" smtClean="0"/>
              <a:t>State </a:t>
            </a:r>
            <a:r>
              <a:rPr lang="en-US" b="1" dirty="0" smtClean="0"/>
              <a:t>time </a:t>
            </a:r>
            <a:r>
              <a:rPr lang="en-US" dirty="0" smtClean="0"/>
              <a:t>and </a:t>
            </a:r>
            <a:r>
              <a:rPr lang="en-US" b="1" dirty="0" smtClean="0"/>
              <a:t>activity limitations </a:t>
            </a:r>
            <a:r>
              <a:rPr lang="en-US" dirty="0" smtClean="0"/>
              <a:t>in the directions</a:t>
            </a:r>
          </a:p>
          <a:p>
            <a:pPr marL="514350" indent="-514350">
              <a:buFont typeface="+mj-lt"/>
              <a:buAutoNum type="alphaLcPeriod"/>
            </a:pPr>
            <a:r>
              <a:rPr lang="en-US" b="1" dirty="0" smtClean="0"/>
              <a:t>Train</a:t>
            </a:r>
            <a:r>
              <a:rPr lang="en-US" dirty="0" smtClean="0"/>
              <a:t> the </a:t>
            </a:r>
            <a:r>
              <a:rPr lang="en-US" b="1" i="1" dirty="0" smtClean="0"/>
              <a:t>observer(s)/scorer(s) </a:t>
            </a:r>
            <a:r>
              <a:rPr lang="en-US" dirty="0" smtClean="0"/>
              <a:t>to ensure that they are fair in scoring the appropriate output/behaviors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457200"/>
            <a:ext cx="8763000" cy="1752600"/>
          </a:xfrm>
        </p:spPr>
        <p:txBody>
          <a:bodyPr>
            <a:noAutofit/>
          </a:bodyPr>
          <a:lstStyle/>
          <a:p>
            <a:pPr algn="ctr"/>
            <a:r>
              <a:rPr lang="en-US" sz="4800" dirty="0" smtClean="0">
                <a:latin typeface="Arial Black" pitchFamily="34" charset="0"/>
                <a:cs typeface="Aharoni" pitchFamily="2" charset="-79"/>
              </a:rPr>
              <a:t>Choosing the Right </a:t>
            </a:r>
            <a:br>
              <a:rPr lang="en-US" sz="4800" dirty="0" smtClean="0">
                <a:latin typeface="Arial Black" pitchFamily="34" charset="0"/>
                <a:cs typeface="Aharoni" pitchFamily="2" charset="-79"/>
              </a:rPr>
            </a:br>
            <a:r>
              <a:rPr lang="en-US" sz="4800" dirty="0" smtClean="0">
                <a:latin typeface="Arial Black" pitchFamily="34" charset="0"/>
                <a:cs typeface="Aharoni" pitchFamily="2" charset="-79"/>
              </a:rPr>
              <a:t>Type of Test</a:t>
            </a:r>
            <a:endParaRPr lang="en-US" sz="4800" dirty="0">
              <a:latin typeface="Arial Black" pitchFamily="34" charset="0"/>
              <a:cs typeface="Aharoni" pitchFamily="2" charset="-79"/>
            </a:endParaRPr>
          </a:p>
        </p:txBody>
      </p:sp>
      <p:pic>
        <p:nvPicPr>
          <p:cNvPr id="20482" name="Picture 2" descr="http://lskydifferentiatedinstruction.wikispaces.com/file/view/assessment.jpg/173586135/assessment.jpg"/>
          <p:cNvPicPr>
            <a:picLocks noChangeAspect="1" noChangeArrowheads="1"/>
          </p:cNvPicPr>
          <p:nvPr/>
        </p:nvPicPr>
        <p:blipFill>
          <a:blip r:embed="rId2">
            <a:lum contrast="20000"/>
          </a:blip>
          <a:srcRect/>
          <a:stretch>
            <a:fillRect/>
          </a:stretch>
        </p:blipFill>
        <p:spPr bwMode="auto">
          <a:xfrm>
            <a:off x="1447800" y="2912506"/>
            <a:ext cx="6172200" cy="3564494"/>
          </a:xfrm>
          <a:prstGeom prst="rect">
            <a:avLst/>
          </a:prstGeom>
          <a:noFill/>
          <a:ln>
            <a:solidFill>
              <a:schemeClr val="tx1"/>
            </a:solidFill>
          </a:ln>
          <a:effectLst>
            <a:outerShdw blurRad="63500" sx="102000" sy="102000" algn="ctr" rotWithShape="0">
              <a:prstClr val="black">
                <a:alpha val="40000"/>
              </a:prstClr>
            </a:outerShdw>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t>Test Plan</a:t>
            </a:r>
            <a:endParaRPr lang="en-US" dirty="0"/>
          </a:p>
        </p:txBody>
      </p:sp>
      <p:sp>
        <p:nvSpPr>
          <p:cNvPr id="5" name="Content Placeholder 4"/>
          <p:cNvSpPr>
            <a:spLocks noGrp="1"/>
          </p:cNvSpPr>
          <p:nvPr>
            <p:ph sz="quarter" idx="1"/>
          </p:nvPr>
        </p:nvSpPr>
        <p:spPr/>
        <p:txBody>
          <a:bodyPr/>
          <a:lstStyle/>
          <a:p>
            <a:pPr lvl="0">
              <a:lnSpc>
                <a:spcPct val="150000"/>
              </a:lnSpc>
            </a:pPr>
            <a:r>
              <a:rPr lang="en-US" dirty="0" smtClean="0"/>
              <a:t>What </a:t>
            </a:r>
            <a:r>
              <a:rPr lang="en-US" b="1" dirty="0" smtClean="0"/>
              <a:t>objectives</a:t>
            </a:r>
            <a:r>
              <a:rPr lang="en-US" dirty="0" smtClean="0"/>
              <a:t> do you want to cover?</a:t>
            </a:r>
          </a:p>
          <a:p>
            <a:pPr lvl="0">
              <a:lnSpc>
                <a:spcPct val="150000"/>
              </a:lnSpc>
            </a:pPr>
            <a:r>
              <a:rPr lang="en-US" b="1" dirty="0" smtClean="0"/>
              <a:t>How difficult </a:t>
            </a:r>
            <a:r>
              <a:rPr lang="en-US" dirty="0" smtClean="0"/>
              <a:t>should you make the test?</a:t>
            </a:r>
          </a:p>
          <a:p>
            <a:pPr lvl="0">
              <a:lnSpc>
                <a:spcPct val="150000"/>
              </a:lnSpc>
            </a:pPr>
            <a:r>
              <a:rPr lang="en-US" b="1" dirty="0" smtClean="0"/>
              <a:t>Who</a:t>
            </a:r>
            <a:r>
              <a:rPr lang="en-US" dirty="0" smtClean="0"/>
              <a:t> is taking the test?</a:t>
            </a:r>
          </a:p>
          <a:p>
            <a:pPr lvl="0">
              <a:lnSpc>
                <a:spcPct val="150000"/>
              </a:lnSpc>
            </a:pPr>
            <a:r>
              <a:rPr lang="en-US" dirty="0" smtClean="0"/>
              <a:t>How much </a:t>
            </a:r>
            <a:r>
              <a:rPr lang="en-US" b="1" dirty="0" smtClean="0"/>
              <a:t>time</a:t>
            </a:r>
            <a:r>
              <a:rPr lang="en-US" dirty="0" smtClean="0"/>
              <a:t> has been provided for testing?</a:t>
            </a:r>
          </a:p>
          <a:p>
            <a:pPr lvl="0">
              <a:lnSpc>
                <a:spcPct val="150000"/>
              </a:lnSpc>
            </a:pPr>
            <a:r>
              <a:rPr lang="en-US" b="1" dirty="0" smtClean="0"/>
              <a:t>How many questions </a:t>
            </a:r>
            <a:r>
              <a:rPr lang="en-US" dirty="0" smtClean="0"/>
              <a:t>should you have on your test?</a:t>
            </a:r>
          </a:p>
          <a:p>
            <a:pPr lvl="0">
              <a:lnSpc>
                <a:spcPct val="150000"/>
              </a:lnSpc>
            </a:pPr>
            <a:r>
              <a:rPr lang="en-US" dirty="0" smtClean="0"/>
              <a:t>What </a:t>
            </a:r>
            <a:r>
              <a:rPr lang="en-US" b="1" dirty="0" smtClean="0"/>
              <a:t>type of questions </a:t>
            </a:r>
            <a:r>
              <a:rPr lang="en-US" dirty="0" smtClean="0"/>
              <a:t>should be included in the test?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1" end="1"/>
                                            </p:txEl>
                                          </p:spTgt>
                                        </p:tgtEl>
                                      </p:cBhvr>
                                    </p:animEffect>
                                  </p:childTnLst>
                                </p:cTn>
                              </p:par>
                            </p:childTnLst>
                          </p:cTn>
                        </p:par>
                        <p:par>
                          <p:cTn id="10" fill="hold">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p:cTn id="13"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14"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15" dur="1000"/>
                                        <p:tgtEl>
                                          <p:spTgt spid="5">
                                            <p:txEl>
                                              <p:pRg st="2" end="2"/>
                                            </p:txEl>
                                          </p:spTgt>
                                        </p:tgtEl>
                                      </p:cBhvr>
                                    </p:animEffect>
                                  </p:childTnLst>
                                </p:cTn>
                              </p:par>
                            </p:childTnLst>
                          </p:cTn>
                        </p:par>
                        <p:par>
                          <p:cTn id="16" fill="hold">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p:cTn id="19"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0"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5">
                                            <p:txEl>
                                              <p:pRg st="3" end="3"/>
                                            </p:txEl>
                                          </p:spTgt>
                                        </p:tgtEl>
                                      </p:cBhvr>
                                    </p:animEffect>
                                  </p:childTnLst>
                                </p:cTn>
                              </p:par>
                            </p:childTnLst>
                          </p:cTn>
                        </p:par>
                        <p:par>
                          <p:cTn id="22" fill="hold">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p:cTn id="25"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26"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27" dur="1000"/>
                                        <p:tgtEl>
                                          <p:spTgt spid="5">
                                            <p:txEl>
                                              <p:pRg st="4" end="4"/>
                                            </p:txEl>
                                          </p:spTgt>
                                        </p:tgtEl>
                                      </p:cBhvr>
                                    </p:animEffect>
                                  </p:childTnLst>
                                </p:cTn>
                              </p:par>
                            </p:childTnLst>
                          </p:cTn>
                        </p:par>
                        <p:par>
                          <p:cTn id="28" fill="hold">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p:cTn id="31"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32"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33"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Item format</a:t>
            </a:r>
            <a:endParaRPr lang="en-US" dirty="0"/>
          </a:p>
        </p:txBody>
      </p:sp>
      <p:sp>
        <p:nvSpPr>
          <p:cNvPr id="6" name="Content Placeholder 5"/>
          <p:cNvSpPr>
            <a:spLocks noGrp="1"/>
          </p:cNvSpPr>
          <p:nvPr>
            <p:ph sz="quarter" idx="1"/>
          </p:nvPr>
        </p:nvSpPr>
        <p:spPr/>
        <p:txBody>
          <a:bodyPr>
            <a:normAutofit fontScale="92500"/>
          </a:bodyPr>
          <a:lstStyle/>
          <a:p>
            <a:r>
              <a:rPr lang="en-US" dirty="0" smtClean="0"/>
              <a:t>indicates the </a:t>
            </a:r>
            <a:r>
              <a:rPr lang="en-US" b="1" dirty="0" smtClean="0"/>
              <a:t>kinds of skills </a:t>
            </a:r>
            <a:r>
              <a:rPr lang="en-US" dirty="0" smtClean="0"/>
              <a:t>and the balance of test</a:t>
            </a:r>
            <a:r>
              <a:rPr lang="en-US" b="1" dirty="0" smtClean="0"/>
              <a:t> content </a:t>
            </a:r>
            <a:r>
              <a:rPr lang="en-US" dirty="0" smtClean="0"/>
              <a:t>to be measured</a:t>
            </a:r>
          </a:p>
          <a:p>
            <a:pPr>
              <a:buNone/>
            </a:pPr>
            <a:r>
              <a:rPr lang="en-US" dirty="0" smtClean="0">
                <a:solidFill>
                  <a:srgbClr val="0070C0"/>
                </a:solidFill>
              </a:rPr>
              <a:t>Example: multiple-choice questions may make sense for testing knowledge of the mechanics of a language BUT not a direct measure of writing skill</a:t>
            </a:r>
          </a:p>
          <a:p>
            <a:endParaRPr lang="en-US" dirty="0" smtClean="0"/>
          </a:p>
          <a:p>
            <a:r>
              <a:rPr lang="en-US" dirty="0" smtClean="0"/>
              <a:t>based on the </a:t>
            </a:r>
            <a:r>
              <a:rPr lang="en-US" b="1" dirty="0" smtClean="0"/>
              <a:t>kinds of skills </a:t>
            </a:r>
            <a:r>
              <a:rPr lang="en-US" dirty="0" smtClean="0"/>
              <a:t>to be measured and </a:t>
            </a:r>
            <a:r>
              <a:rPr lang="en-US" b="1" dirty="0" smtClean="0"/>
              <a:t>NOT on some personal like</a:t>
            </a:r>
            <a:r>
              <a:rPr lang="en-US" dirty="0" smtClean="0"/>
              <a:t> or </a:t>
            </a:r>
            <a:r>
              <a:rPr lang="en-US" b="1" dirty="0" smtClean="0"/>
              <a:t>dislike</a:t>
            </a:r>
            <a:r>
              <a:rPr lang="en-US" dirty="0" smtClean="0"/>
              <a:t> for a particular item format</a:t>
            </a:r>
          </a:p>
          <a:p>
            <a:pPr>
              <a:buNone/>
            </a:pPr>
            <a:endParaRPr lang="en-US" sz="1300" dirty="0" smtClean="0"/>
          </a:p>
          <a:p>
            <a:pPr>
              <a:buNone/>
            </a:pPr>
            <a:endParaRPr lang="en-US" sz="1300" dirty="0" smtClean="0"/>
          </a:p>
          <a:p>
            <a:r>
              <a:rPr lang="en-US" dirty="0" smtClean="0"/>
              <a:t>No inherent goodness or badness in any type of question format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Criteria to Consider</a:t>
            </a:r>
            <a:endParaRPr lang="en-US" dirty="0"/>
          </a:p>
        </p:txBody>
      </p:sp>
      <p:sp>
        <p:nvSpPr>
          <p:cNvPr id="4" name="Text Placeholder 3"/>
          <p:cNvSpPr>
            <a:spLocks noGrp="1"/>
          </p:cNvSpPr>
          <p:nvPr>
            <p:ph type="body" idx="1"/>
          </p:nvPr>
        </p:nvSpPr>
        <p:spPr>
          <a:xfrm>
            <a:off x="1905000" y="3005138"/>
            <a:ext cx="7772400" cy="1338262"/>
          </a:xfrm>
        </p:spPr>
        <p:txBody>
          <a:bodyPr>
            <a:noAutofit/>
          </a:bodyPr>
          <a:lstStyle/>
          <a:p>
            <a:pPr marL="287338" indent="-287338">
              <a:buFont typeface="Arial" pitchFamily="34" charset="0"/>
              <a:buChar char="•"/>
            </a:pPr>
            <a:r>
              <a:rPr lang="en-US" sz="3600" b="1" dirty="0" smtClean="0">
                <a:solidFill>
                  <a:schemeClr val="tx1"/>
                </a:solidFill>
              </a:rPr>
              <a:t>Goal-centered</a:t>
            </a:r>
          </a:p>
          <a:p>
            <a:pPr marL="287338" indent="-287338">
              <a:buFont typeface="Arial" pitchFamily="34" charset="0"/>
              <a:buChar char="•"/>
            </a:pPr>
            <a:r>
              <a:rPr lang="en-US" sz="3600" b="1" dirty="0" smtClean="0">
                <a:solidFill>
                  <a:schemeClr val="tx1"/>
                </a:solidFill>
              </a:rPr>
              <a:t>Learner-centered</a:t>
            </a:r>
          </a:p>
          <a:p>
            <a:pPr marL="287338" indent="-287338">
              <a:buFont typeface="Arial" pitchFamily="34" charset="0"/>
              <a:buChar char="•"/>
            </a:pPr>
            <a:r>
              <a:rPr lang="en-US" sz="3600" b="1" dirty="0" smtClean="0">
                <a:solidFill>
                  <a:schemeClr val="tx1"/>
                </a:solidFill>
              </a:rPr>
              <a:t>Context-centered</a:t>
            </a:r>
          </a:p>
          <a:p>
            <a:pPr marL="287338" indent="-287338">
              <a:buFont typeface="Arial" pitchFamily="34" charset="0"/>
              <a:buChar char="•"/>
            </a:pPr>
            <a:r>
              <a:rPr lang="en-US" sz="3600" b="1" dirty="0" smtClean="0">
                <a:solidFill>
                  <a:schemeClr val="tx1"/>
                </a:solidFill>
              </a:rPr>
              <a:t>Assessment-centered</a:t>
            </a:r>
            <a:endParaRPr lang="en-US" sz="3600" b="1" dirty="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 in Choosing Test Items</a:t>
            </a:r>
            <a:endParaRPr lang="en-US" dirty="0"/>
          </a:p>
        </p:txBody>
      </p:sp>
      <p:sp>
        <p:nvSpPr>
          <p:cNvPr id="3" name="Content Placeholder 2"/>
          <p:cNvSpPr>
            <a:spLocks noGrp="1"/>
          </p:cNvSpPr>
          <p:nvPr>
            <p:ph sz="quarter" idx="1"/>
          </p:nvPr>
        </p:nvSpPr>
        <p:spPr/>
        <p:txBody>
          <a:bodyPr>
            <a:normAutofit/>
          </a:bodyPr>
          <a:lstStyle/>
          <a:p>
            <a:pPr lvl="0"/>
            <a:r>
              <a:rPr lang="en-US" b="1" dirty="0" smtClean="0"/>
              <a:t>Goal-Centered Criteria </a:t>
            </a:r>
          </a:p>
          <a:p>
            <a:pPr lvl="1"/>
            <a:r>
              <a:rPr lang="en-US" b="1" dirty="0" smtClean="0"/>
              <a:t>congruent</a:t>
            </a:r>
            <a:r>
              <a:rPr lang="en-US" dirty="0" smtClean="0"/>
              <a:t> with the terminal and performance objectives by matching the behavior involved</a:t>
            </a:r>
          </a:p>
          <a:p>
            <a:pPr lvl="1"/>
            <a:endParaRPr lang="en-US" dirty="0" smtClean="0"/>
          </a:p>
          <a:p>
            <a:pPr lvl="1"/>
            <a:r>
              <a:rPr lang="en-US" dirty="0" smtClean="0"/>
              <a:t>test item should measure the </a:t>
            </a:r>
            <a:r>
              <a:rPr lang="en-US" b="1" dirty="0" smtClean="0"/>
              <a:t>exact behavior </a:t>
            </a:r>
            <a:r>
              <a:rPr lang="en-US" dirty="0" smtClean="0"/>
              <a:t>and response stated in the objective</a:t>
            </a:r>
          </a:p>
          <a:p>
            <a:pPr lvl="2"/>
            <a:r>
              <a:rPr lang="en-US" dirty="0" smtClean="0"/>
              <a:t>performance of an objective states that learners will be able to</a:t>
            </a:r>
            <a:r>
              <a:rPr lang="en-US" b="1" dirty="0" smtClean="0"/>
              <a:t> </a:t>
            </a:r>
            <a:r>
              <a:rPr lang="en-US" b="1" i="1" dirty="0" smtClean="0"/>
              <a:t>state</a:t>
            </a:r>
            <a:r>
              <a:rPr lang="en-US" b="1" dirty="0" smtClean="0"/>
              <a:t> </a:t>
            </a:r>
            <a:r>
              <a:rPr lang="en-US" dirty="0" smtClean="0"/>
              <a:t>or </a:t>
            </a:r>
            <a:r>
              <a:rPr lang="en-US" b="1" i="1" dirty="0" smtClean="0"/>
              <a:t>define</a:t>
            </a:r>
            <a:r>
              <a:rPr lang="en-US" dirty="0" smtClean="0"/>
              <a:t> a term, the assessment item should ask them to state or define the term, not to </a:t>
            </a:r>
            <a:r>
              <a:rPr lang="en-US" b="1" i="1" u="sng" dirty="0" smtClean="0"/>
              <a:t>choose</a:t>
            </a:r>
            <a:r>
              <a:rPr lang="en-US" b="1" u="sng" dirty="0" smtClean="0"/>
              <a:t> the definition </a:t>
            </a:r>
            <a:r>
              <a:rPr lang="en-US" dirty="0" smtClean="0"/>
              <a:t>from a list of answers.</a:t>
            </a:r>
          </a:p>
          <a:p>
            <a:pPr lvl="1">
              <a:buNone/>
            </a:pPr>
            <a:endParaRPr lang="en-US" dirty="0" smtClean="0"/>
          </a:p>
          <a:p>
            <a:pPr lvl="1"/>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s://sp1.yimg.com/ib/th?id=HN.608033654149287717&amp;pid=15.1&amp;P=0"/>
          <p:cNvPicPr>
            <a:picLocks noChangeAspect="1" noChangeArrowheads="1"/>
          </p:cNvPicPr>
          <p:nvPr/>
        </p:nvPicPr>
        <p:blipFill>
          <a:blip r:embed="rId3">
            <a:lum contrast="-10000"/>
          </a:blip>
          <a:srcRect t="7711" r="7692" b="11325"/>
          <a:stretch>
            <a:fillRect/>
          </a:stretch>
        </p:blipFill>
        <p:spPr bwMode="auto">
          <a:xfrm>
            <a:off x="2209800" y="1219200"/>
            <a:ext cx="4876800" cy="4267200"/>
          </a:xfrm>
          <a:prstGeom prst="rect">
            <a:avLst/>
          </a:prstGeo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t>Criteria in Choosing Test Items</a:t>
            </a:r>
            <a:endParaRPr lang="en-US" sz="3200" i="1" dirty="0"/>
          </a:p>
        </p:txBody>
      </p:sp>
      <p:sp>
        <p:nvSpPr>
          <p:cNvPr id="3" name="Content Placeholder 2"/>
          <p:cNvSpPr>
            <a:spLocks noGrp="1"/>
          </p:cNvSpPr>
          <p:nvPr>
            <p:ph sz="quarter" idx="1"/>
          </p:nvPr>
        </p:nvSpPr>
        <p:spPr/>
        <p:txBody>
          <a:bodyPr>
            <a:normAutofit/>
          </a:bodyPr>
          <a:lstStyle/>
          <a:p>
            <a:pPr lvl="0"/>
            <a:r>
              <a:rPr lang="en-US" sz="2800" b="1" dirty="0" smtClean="0"/>
              <a:t>Learner-Centered Criteria  </a:t>
            </a:r>
          </a:p>
          <a:p>
            <a:pPr lvl="1"/>
            <a:r>
              <a:rPr lang="en-US" sz="2800" dirty="0" smtClean="0"/>
              <a:t>consideration the </a:t>
            </a:r>
            <a:r>
              <a:rPr lang="en-US" sz="2800" b="1" dirty="0" smtClean="0"/>
              <a:t>characteristics</a:t>
            </a:r>
            <a:r>
              <a:rPr lang="en-US" sz="2800" dirty="0" smtClean="0"/>
              <a:t> and                    </a:t>
            </a:r>
            <a:r>
              <a:rPr lang="en-US" sz="2800" b="1" dirty="0" smtClean="0"/>
              <a:t>needs</a:t>
            </a:r>
            <a:r>
              <a:rPr lang="en-US" sz="2800" dirty="0" smtClean="0"/>
              <a:t> of the learners</a:t>
            </a:r>
          </a:p>
          <a:p>
            <a:pPr lvl="2"/>
            <a:r>
              <a:rPr lang="en-US" sz="2800" dirty="0" smtClean="0">
                <a:solidFill>
                  <a:srgbClr val="002060"/>
                </a:solidFill>
              </a:rPr>
              <a:t>learners’ vocabulary and language levels,</a:t>
            </a:r>
          </a:p>
          <a:p>
            <a:pPr lvl="2"/>
            <a:r>
              <a:rPr lang="en-US" sz="2800" dirty="0" smtClean="0">
                <a:solidFill>
                  <a:srgbClr val="002060"/>
                </a:solidFill>
              </a:rPr>
              <a:t>motivational and interest levels, </a:t>
            </a:r>
          </a:p>
          <a:p>
            <a:pPr lvl="2"/>
            <a:r>
              <a:rPr lang="en-US" sz="2800" dirty="0" smtClean="0">
                <a:solidFill>
                  <a:srgbClr val="002060"/>
                </a:solidFill>
              </a:rPr>
              <a:t>experiences and backgrounds, and </a:t>
            </a:r>
          </a:p>
          <a:p>
            <a:pPr lvl="2"/>
            <a:r>
              <a:rPr lang="en-US" sz="2800" dirty="0" smtClean="0">
                <a:solidFill>
                  <a:srgbClr val="002060"/>
                </a:solidFill>
              </a:rPr>
              <a:t>special needs</a:t>
            </a:r>
          </a:p>
          <a:p>
            <a:pPr lvl="1"/>
            <a:endParaRPr lang="en-US" sz="2800" dirty="0" smtClean="0"/>
          </a:p>
          <a:p>
            <a:pPr lvl="1"/>
            <a:r>
              <a:rPr lang="en-US" sz="2800" dirty="0" smtClean="0"/>
              <a:t>free of any gender, racial, or cultural bias</a:t>
            </a:r>
          </a:p>
          <a:p>
            <a:endParaRPr lang="en-US" sz="2800" dirty="0"/>
          </a:p>
        </p:txBody>
      </p:sp>
      <p:pic>
        <p:nvPicPr>
          <p:cNvPr id="8194" name="Picture 2" descr="https://sp3.yimg.com/ib/th?id=HN.608054407430147003&amp;pid=15.1&amp;P=0"/>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086600" y="152400"/>
            <a:ext cx="2057400" cy="21752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1000"/>
                                        <p:tgtEl>
                                          <p:spTgt spid="3">
                                            <p:txEl>
                                              <p:pRg st="2" end="2"/>
                                            </p:txEl>
                                          </p:spTgt>
                                        </p:tgtEl>
                                      </p:cBhvr>
                                    </p:animEffect>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1000"/>
                                        <p:tgtEl>
                                          <p:spTgt spid="3">
                                            <p:txEl>
                                              <p:pRg st="3" end="3"/>
                                            </p:txEl>
                                          </p:spTgt>
                                        </p:tgtEl>
                                      </p:cBhvr>
                                    </p:animEffect>
                                  </p:childTnLst>
                                </p:cTn>
                              </p:par>
                            </p:childTnLst>
                          </p:cTn>
                        </p:par>
                        <p:par>
                          <p:cTn id="16" fill="hold">
                            <p:stCondLst>
                              <p:cond delay="2000"/>
                            </p:stCondLst>
                            <p:childTnLst>
                              <p:par>
                                <p:cTn id="17" presetID="53" presetClass="entr" presetSubtype="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1" dur="10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8" dur="10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t>Criteria in Choosing Test Items</a:t>
            </a:r>
            <a:endParaRPr lang="en-US" sz="3200" i="1" dirty="0"/>
          </a:p>
        </p:txBody>
      </p:sp>
      <p:sp>
        <p:nvSpPr>
          <p:cNvPr id="3" name="Content Placeholder 2"/>
          <p:cNvSpPr>
            <a:spLocks noGrp="1"/>
          </p:cNvSpPr>
          <p:nvPr>
            <p:ph sz="quarter" idx="1"/>
          </p:nvPr>
        </p:nvSpPr>
        <p:spPr/>
        <p:txBody>
          <a:bodyPr>
            <a:normAutofit/>
          </a:bodyPr>
          <a:lstStyle/>
          <a:p>
            <a:pPr lvl="0"/>
            <a:r>
              <a:rPr lang="en-US" b="1" dirty="0" smtClean="0"/>
              <a:t>Context-Centered Criteria</a:t>
            </a:r>
          </a:p>
          <a:p>
            <a:pPr lvl="1"/>
            <a:r>
              <a:rPr lang="en-US" dirty="0" smtClean="0"/>
              <a:t>Consider both </a:t>
            </a:r>
            <a:r>
              <a:rPr lang="en-US" b="1" dirty="0" smtClean="0"/>
              <a:t>performance context </a:t>
            </a:r>
            <a:r>
              <a:rPr lang="en-US" dirty="0" smtClean="0"/>
              <a:t>and                 the </a:t>
            </a:r>
            <a:r>
              <a:rPr lang="en-US" b="1" dirty="0" smtClean="0"/>
              <a:t>learning context</a:t>
            </a:r>
          </a:p>
          <a:p>
            <a:pPr lvl="1"/>
            <a:r>
              <a:rPr lang="en-US" dirty="0" smtClean="0"/>
              <a:t>Make test items as </a:t>
            </a:r>
            <a:r>
              <a:rPr lang="en-US" b="1" dirty="0" smtClean="0"/>
              <a:t>realistic</a:t>
            </a:r>
            <a:r>
              <a:rPr lang="en-US" dirty="0" smtClean="0"/>
              <a:t> and close to the </a:t>
            </a:r>
            <a:r>
              <a:rPr lang="en-US" b="1" dirty="0" smtClean="0"/>
              <a:t>performance setting</a:t>
            </a:r>
            <a:r>
              <a:rPr lang="en-US" dirty="0" smtClean="0"/>
              <a:t> as possible -  transfer of skills from the learning environment to the eventual performance environment</a:t>
            </a:r>
          </a:p>
          <a:p>
            <a:pPr lvl="1">
              <a:buNone/>
            </a:pPr>
            <a:endParaRPr lang="en-US" dirty="0" smtClean="0"/>
          </a:p>
          <a:p>
            <a:pPr lvl="1">
              <a:buNone/>
            </a:pPr>
            <a:endParaRPr lang="en-US" dirty="0" smtClean="0"/>
          </a:p>
          <a:p>
            <a:pPr lvl="1">
              <a:buNone/>
            </a:pPr>
            <a:r>
              <a:rPr lang="en-US" dirty="0" smtClean="0"/>
              <a:t>Dick and Carey, </a:t>
            </a:r>
            <a:r>
              <a:rPr lang="en-US" b="1" i="1" dirty="0" smtClean="0"/>
              <a:t>"the more realistic the testing environment, the more valid the learners’ responses will be“ </a:t>
            </a:r>
          </a:p>
          <a:p>
            <a:pPr lvl="1"/>
            <a:endParaRPr lang="en-US" dirty="0" smtClean="0"/>
          </a:p>
          <a:p>
            <a:endParaRPr lang="en-US" dirty="0"/>
          </a:p>
        </p:txBody>
      </p:sp>
      <p:pic>
        <p:nvPicPr>
          <p:cNvPr id="4" name="Picture 8" descr="https://sp.yimg.com/ib/th?id=HN.608054145449197944&amp;pid=15.1&amp;P=0"/>
          <p:cNvPicPr>
            <a:picLocks noChangeAspect="1" noChangeArrowheads="1"/>
          </p:cNvPicPr>
          <p:nvPr/>
        </p:nvPicPr>
        <p:blipFill>
          <a:blip r:embed="rId2"/>
          <a:srcRect/>
          <a:stretch>
            <a:fillRect/>
          </a:stretch>
        </p:blipFill>
        <p:spPr bwMode="auto">
          <a:xfrm>
            <a:off x="6858000" y="228600"/>
            <a:ext cx="2000250" cy="2328292"/>
          </a:xfrm>
          <a:prstGeom prst="rect">
            <a:avLst/>
          </a:prstGeom>
          <a:noFill/>
          <a:effectLst>
            <a:outerShdw blurRad="63500" sx="102000" sy="102000" algn="ctr" rotWithShape="0">
              <a:prstClr val="black">
                <a:alpha val="40000"/>
              </a:prst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32"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p:cTn id="21" dur="1000" fill="hold"/>
                                        <p:tgtEl>
                                          <p:spTgt spid="3">
                                            <p:txEl>
                                              <p:pRg st="5" end="5"/>
                                            </p:txEl>
                                          </p:spTgt>
                                        </p:tgtEl>
                                        <p:attrNameLst>
                                          <p:attrName>ppt_w</p:attrName>
                                        </p:attrNameLst>
                                      </p:cBhvr>
                                      <p:tavLst>
                                        <p:tav tm="0">
                                          <p:val>
                                            <p:strVal val="4*#ppt_w"/>
                                          </p:val>
                                        </p:tav>
                                        <p:tav tm="100000">
                                          <p:val>
                                            <p:strVal val="#ppt_w"/>
                                          </p:val>
                                        </p:tav>
                                      </p:tavLst>
                                    </p:anim>
                                    <p:anim calcmode="lin" valueType="num">
                                      <p:cBhvr>
                                        <p:cTn id="22" dur="1000" fill="hold"/>
                                        <p:tgtEl>
                                          <p:spTgt spid="3">
                                            <p:txEl>
                                              <p:pRg st="5" end="5"/>
                                            </p:txEl>
                                          </p:spTgt>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417638"/>
          </a:xfrm>
        </p:spPr>
        <p:txBody>
          <a:bodyPr>
            <a:normAutofit/>
          </a:bodyPr>
          <a:lstStyle/>
          <a:p>
            <a:r>
              <a:rPr lang="en-US" sz="3200" i="1" dirty="0" smtClean="0"/>
              <a:t>Criteria in Choosing                                           Test Items</a:t>
            </a:r>
            <a:endParaRPr lang="en-US" sz="3200" i="1" dirty="0"/>
          </a:p>
        </p:txBody>
      </p:sp>
      <p:sp>
        <p:nvSpPr>
          <p:cNvPr id="3" name="Content Placeholder 2"/>
          <p:cNvSpPr>
            <a:spLocks noGrp="1"/>
          </p:cNvSpPr>
          <p:nvPr>
            <p:ph sz="quarter" idx="1"/>
          </p:nvPr>
        </p:nvSpPr>
        <p:spPr>
          <a:xfrm>
            <a:off x="914400" y="1447800"/>
            <a:ext cx="7772400" cy="5181600"/>
          </a:xfrm>
        </p:spPr>
        <p:txBody>
          <a:bodyPr>
            <a:normAutofit lnSpcReduction="10000"/>
          </a:bodyPr>
          <a:lstStyle/>
          <a:p>
            <a:pPr lvl="0"/>
            <a:r>
              <a:rPr lang="en-US" b="1" dirty="0" smtClean="0"/>
              <a:t>Assessment-Centered Criteria</a:t>
            </a:r>
          </a:p>
          <a:p>
            <a:pPr lvl="1"/>
            <a:r>
              <a:rPr lang="en-US" dirty="0" smtClean="0"/>
              <a:t>Test items should be well written                                                                                                             and free of </a:t>
            </a:r>
            <a:r>
              <a:rPr lang="en-US" b="1" i="1" dirty="0" smtClean="0"/>
              <a:t>spelling, grammar </a:t>
            </a:r>
            <a:r>
              <a:rPr lang="en-US" i="1" dirty="0" smtClean="0"/>
              <a:t>and </a:t>
            </a:r>
            <a:r>
              <a:rPr lang="en-US" b="1" i="1" dirty="0" smtClean="0"/>
              <a:t>                                                            punctuation errors</a:t>
            </a:r>
          </a:p>
          <a:p>
            <a:pPr lvl="1"/>
            <a:endParaRPr lang="en-US" dirty="0" smtClean="0"/>
          </a:p>
          <a:p>
            <a:pPr lvl="1"/>
            <a:r>
              <a:rPr lang="en-US" b="1" dirty="0" smtClean="0"/>
              <a:t>Directions</a:t>
            </a:r>
            <a:r>
              <a:rPr lang="en-US" dirty="0" smtClean="0"/>
              <a:t> should be </a:t>
            </a:r>
            <a:r>
              <a:rPr lang="en-US" b="1" dirty="0" smtClean="0"/>
              <a:t>clearly written </a:t>
            </a:r>
            <a:r>
              <a:rPr lang="en-US" dirty="0" smtClean="0"/>
              <a:t>to avoid any confusion on the part of the learner. </a:t>
            </a:r>
          </a:p>
          <a:p>
            <a:pPr lvl="1"/>
            <a:endParaRPr lang="en-US" dirty="0" smtClean="0"/>
          </a:p>
          <a:p>
            <a:pPr lvl="1"/>
            <a:r>
              <a:rPr lang="en-US" b="1" dirty="0" smtClean="0"/>
              <a:t>Avoid</a:t>
            </a:r>
            <a:r>
              <a:rPr lang="en-US" dirty="0" smtClean="0"/>
              <a:t> </a:t>
            </a:r>
            <a:r>
              <a:rPr lang="en-US" b="1" i="1" dirty="0" smtClean="0"/>
              <a:t>writing "tricky" questions </a:t>
            </a:r>
            <a:r>
              <a:rPr lang="en-US" dirty="0" smtClean="0"/>
              <a:t>that feature double negatives, deliberately confusing directions, or compound questions</a:t>
            </a:r>
          </a:p>
          <a:p>
            <a:pPr lvl="2"/>
            <a:r>
              <a:rPr lang="en-US" sz="2400" dirty="0" smtClean="0">
                <a:solidFill>
                  <a:srgbClr val="002060"/>
                </a:solidFill>
              </a:rPr>
              <a:t>learners should miss questions because they do not have the necessary skill, not because your directions were unclear, or because you wanted to throw them off with unclear wording</a:t>
            </a:r>
          </a:p>
          <a:p>
            <a:pPr lvl="1"/>
            <a:endParaRPr lang="en-US" dirty="0" smtClean="0"/>
          </a:p>
          <a:p>
            <a:endParaRPr lang="en-US" dirty="0"/>
          </a:p>
        </p:txBody>
      </p:sp>
      <p:pic>
        <p:nvPicPr>
          <p:cNvPr id="4" name="Picture 2" descr="test2"/>
          <p:cNvPicPr>
            <a:picLocks noChangeAspect="1" noChangeArrowheads="1"/>
          </p:cNvPicPr>
          <p:nvPr/>
        </p:nvPicPr>
        <p:blipFill>
          <a:blip r:embed="rId2">
            <a:lum contrast="-20000"/>
          </a:blip>
          <a:srcRect/>
          <a:stretch>
            <a:fillRect/>
          </a:stretch>
        </p:blipFill>
        <p:spPr bwMode="auto">
          <a:xfrm>
            <a:off x="5715000" y="304800"/>
            <a:ext cx="3146024" cy="2086864"/>
          </a:xfrm>
          <a:prstGeom prst="rect">
            <a:avLst/>
          </a:prstGeom>
          <a:noFill/>
          <a:effectLst>
            <a:outerShdw blurRad="63500" sx="102000" sy="102000" algn="ctr" rotWithShape="0">
              <a:prstClr val="black">
                <a:alpha val="40000"/>
              </a:prst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9" dur="1000"/>
                                        <p:tgtEl>
                                          <p:spTgt spid="3">
                                            <p:txEl>
                                              <p:pRg st="3" end="3"/>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 calcmode="lin" valueType="num">
                                      <p:cBhvr>
                                        <p:cTn id="14"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16" dur="1000"/>
                                        <p:tgtEl>
                                          <p:spTgt spid="3">
                                            <p:txEl>
                                              <p:pRg st="5" end="5"/>
                                            </p:txEl>
                                          </p:spTgt>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haroni" pitchFamily="2" charset="-79"/>
                <a:cs typeface="Aharoni" pitchFamily="2" charset="-79"/>
              </a:rPr>
              <a:t>Essay Test</a:t>
            </a:r>
            <a:endParaRPr lang="en-US" b="1" dirty="0">
              <a:latin typeface="Aharoni" pitchFamily="2" charset="-79"/>
              <a:cs typeface="Aharoni" pitchFamily="2" charset="-79"/>
            </a:endParaRPr>
          </a:p>
        </p:txBody>
      </p:sp>
      <p:sp>
        <p:nvSpPr>
          <p:cNvPr id="3" name="Content Placeholder 2"/>
          <p:cNvSpPr>
            <a:spLocks noGrp="1"/>
          </p:cNvSpPr>
          <p:nvPr>
            <p:ph sz="quarter" idx="1"/>
          </p:nvPr>
        </p:nvSpPr>
        <p:spPr/>
        <p:txBody>
          <a:bodyPr/>
          <a:lstStyle/>
          <a:p>
            <a:r>
              <a:rPr lang="en-US" dirty="0" smtClean="0"/>
              <a:t>consists of a small number of questions to which the student is expected to demonstrate his/her ability to </a:t>
            </a:r>
          </a:p>
          <a:p>
            <a:pPr lvl="1"/>
            <a:r>
              <a:rPr lang="en-US" dirty="0" smtClean="0"/>
              <a:t>(a) recall factual knowledge,</a:t>
            </a:r>
          </a:p>
          <a:p>
            <a:pPr lvl="1"/>
            <a:r>
              <a:rPr lang="en-US" dirty="0" smtClean="0"/>
              <a:t>(b) organize this knowledge and </a:t>
            </a:r>
          </a:p>
          <a:p>
            <a:pPr marL="573088" lvl="1" indent="-254000"/>
            <a:r>
              <a:rPr lang="en-US" dirty="0" smtClean="0"/>
              <a:t>(c) present the knowledge in a logical, integrated answer to the      </a:t>
            </a:r>
          </a:p>
          <a:p>
            <a:pPr marL="573088" lvl="1" indent="-254000">
              <a:buNone/>
            </a:pPr>
            <a:r>
              <a:rPr lang="en-US" dirty="0" smtClean="0"/>
              <a:t>      question</a:t>
            </a:r>
          </a:p>
          <a:p>
            <a:endParaRPr lang="en-US" dirty="0" smtClean="0"/>
          </a:p>
          <a:p>
            <a:r>
              <a:rPr lang="en-US" dirty="0" smtClean="0"/>
              <a:t>either an extended-response essay item or a short-answer essay item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2" end="2"/>
                                            </p:txEl>
                                          </p:spTgt>
                                        </p:tgtEl>
                                      </p:cBhvr>
                                    </p:animEffect>
                                  </p:childTnLst>
                                </p:cTn>
                              </p:par>
                              <p:par>
                                <p:cTn id="15" presetID="55"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3" end="3"/>
                                            </p:txEl>
                                          </p:spTgt>
                                        </p:tgtEl>
                                      </p:cBhvr>
                                    </p:animEffect>
                                  </p:childTnLst>
                                </p:cTn>
                              </p:par>
                              <p:par>
                                <p:cTn id="20" presetID="55"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3"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4" dur="10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514600"/>
            <a:ext cx="7772400" cy="1362075"/>
          </a:xfrm>
        </p:spPr>
        <p:txBody>
          <a:bodyPr>
            <a:normAutofit/>
          </a:bodyPr>
          <a:lstStyle/>
          <a:p>
            <a:pPr algn="ctr"/>
            <a:r>
              <a:rPr lang="en-US" b="1" dirty="0" smtClean="0"/>
              <a:t>Responsibilities of </a:t>
            </a:r>
            <a:br>
              <a:rPr lang="en-US" b="1" dirty="0" smtClean="0"/>
            </a:br>
            <a:r>
              <a:rPr lang="en-US" b="1" dirty="0" smtClean="0"/>
              <a:t>TEST ITEM WRITERS</a:t>
            </a:r>
            <a:endParaRPr lang="en-US" b="1" dirty="0"/>
          </a:p>
        </p:txBody>
      </p:sp>
      <p:pic>
        <p:nvPicPr>
          <p:cNvPr id="3" name="Picture 10" descr="https://sp.yimg.com/ib/th?id=HN.608007532156880948&amp;pid=15.1&amp;P=0"/>
          <p:cNvPicPr>
            <a:picLocks noChangeAspect="1" noChangeArrowheads="1"/>
          </p:cNvPicPr>
          <p:nvPr/>
        </p:nvPicPr>
        <p:blipFill>
          <a:blip r:embed="rId2">
            <a:lum bright="-10000" contrast="-30000"/>
          </a:blip>
          <a:srcRect/>
          <a:stretch>
            <a:fillRect/>
          </a:stretch>
        </p:blipFill>
        <p:spPr bwMode="auto">
          <a:xfrm rot="397961">
            <a:off x="2594475" y="3996912"/>
            <a:ext cx="3750671" cy="2500447"/>
          </a:xfrm>
          <a:prstGeom prst="rect">
            <a:avLst/>
          </a:prstGeom>
          <a:noFill/>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914400" y="609600"/>
            <a:ext cx="7772400" cy="5715000"/>
          </a:xfrm>
        </p:spPr>
        <p:txBody>
          <a:bodyPr>
            <a:normAutofit/>
          </a:bodyPr>
          <a:lstStyle/>
          <a:p>
            <a:pPr>
              <a:buNone/>
            </a:pPr>
            <a:endParaRPr lang="en-US" dirty="0" smtClean="0"/>
          </a:p>
          <a:p>
            <a:r>
              <a:rPr lang="en-US" dirty="0" smtClean="0"/>
              <a:t>Continuously </a:t>
            </a:r>
            <a:r>
              <a:rPr lang="en-US" b="1" dirty="0" smtClean="0"/>
              <a:t>develop new items </a:t>
            </a:r>
            <a:endParaRPr lang="en-US" dirty="0" smtClean="0"/>
          </a:p>
          <a:p>
            <a:endParaRPr lang="en-US" sz="1000" dirty="0" smtClean="0"/>
          </a:p>
          <a:p>
            <a:r>
              <a:rPr lang="en-US" b="1" dirty="0" smtClean="0"/>
              <a:t>Review</a:t>
            </a:r>
            <a:r>
              <a:rPr lang="en-US" dirty="0" smtClean="0"/>
              <a:t> and </a:t>
            </a:r>
            <a:r>
              <a:rPr lang="en-US" b="1" dirty="0" smtClean="0"/>
              <a:t>select items for inclusion </a:t>
            </a:r>
            <a:r>
              <a:rPr lang="en-US" dirty="0" smtClean="0"/>
              <a:t>in the written examination</a:t>
            </a:r>
          </a:p>
          <a:p>
            <a:endParaRPr lang="en-US" sz="1000" dirty="0" smtClean="0"/>
          </a:p>
          <a:p>
            <a:r>
              <a:rPr lang="en-US" b="1" dirty="0" smtClean="0"/>
              <a:t>Monitor</a:t>
            </a:r>
            <a:r>
              <a:rPr lang="en-US" dirty="0" smtClean="0"/>
              <a:t> the </a:t>
            </a:r>
            <a:r>
              <a:rPr lang="en-US" b="1" dirty="0" smtClean="0"/>
              <a:t>content, task </a:t>
            </a:r>
            <a:r>
              <a:rPr lang="en-US" dirty="0" smtClean="0"/>
              <a:t>and </a:t>
            </a:r>
            <a:r>
              <a:rPr lang="en-US" b="1" dirty="0" smtClean="0"/>
              <a:t>cognitive skill distributions </a:t>
            </a:r>
            <a:r>
              <a:rPr lang="en-US" dirty="0" smtClean="0"/>
              <a:t>of items</a:t>
            </a:r>
          </a:p>
          <a:p>
            <a:endParaRPr lang="en-US" sz="1000" dirty="0" smtClean="0"/>
          </a:p>
          <a:p>
            <a:r>
              <a:rPr lang="en-US" b="1" dirty="0" smtClean="0"/>
              <a:t>Monitor</a:t>
            </a:r>
            <a:r>
              <a:rPr lang="en-US" dirty="0" smtClean="0"/>
              <a:t> the </a:t>
            </a:r>
            <a:r>
              <a:rPr lang="en-US" b="1" dirty="0" smtClean="0"/>
              <a:t>content quality </a:t>
            </a:r>
            <a:r>
              <a:rPr lang="en-US" dirty="0" smtClean="0"/>
              <a:t>and </a:t>
            </a:r>
            <a:r>
              <a:rPr lang="en-US" b="1" dirty="0" smtClean="0"/>
              <a:t>difficulty </a:t>
            </a:r>
            <a:r>
              <a:rPr lang="en-US" dirty="0" smtClean="0"/>
              <a:t>of each item and </a:t>
            </a:r>
            <a:r>
              <a:rPr lang="en-US" b="1" i="1" dirty="0" smtClean="0"/>
              <a:t>avoid duplicate items</a:t>
            </a:r>
            <a:r>
              <a:rPr lang="en-US" dirty="0" smtClean="0"/>
              <a:t> on the same knowledge/skill</a:t>
            </a:r>
          </a:p>
          <a:p>
            <a:endParaRPr lang="en-US" sz="1000" dirty="0" smtClean="0"/>
          </a:p>
          <a:p>
            <a:r>
              <a:rPr lang="en-US" b="1" dirty="0" smtClean="0"/>
              <a:t>Provide expert input </a:t>
            </a:r>
            <a:r>
              <a:rPr lang="en-US" dirty="0" smtClean="0"/>
              <a:t>into the </a:t>
            </a:r>
            <a:r>
              <a:rPr lang="en-US" b="1" i="1" dirty="0" smtClean="0"/>
              <a:t>criterion standard </a:t>
            </a:r>
            <a:r>
              <a:rPr lang="en-US" dirty="0" smtClean="0"/>
              <a:t>against which competencies are measured</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305800" cy="1143000"/>
          </a:xfrm>
        </p:spPr>
        <p:txBody>
          <a:bodyPr/>
          <a:lstStyle/>
          <a:p>
            <a:pPr algn="l"/>
            <a:r>
              <a:rPr lang="en-US" dirty="0" smtClean="0"/>
              <a:t>Complete the statement</a:t>
            </a:r>
            <a:endParaRPr lang="en-US" dirty="0"/>
          </a:p>
        </p:txBody>
      </p:sp>
      <p:sp>
        <p:nvSpPr>
          <p:cNvPr id="4" name="Content Placeholder 3"/>
          <p:cNvSpPr>
            <a:spLocks noGrp="1"/>
          </p:cNvSpPr>
          <p:nvPr>
            <p:ph sz="quarter" idx="1"/>
          </p:nvPr>
        </p:nvSpPr>
        <p:spPr>
          <a:xfrm>
            <a:off x="381000" y="1828800"/>
            <a:ext cx="8385048" cy="4267200"/>
          </a:xfrm>
        </p:spPr>
        <p:txBody>
          <a:bodyPr>
            <a:normAutofit/>
          </a:bodyPr>
          <a:lstStyle/>
          <a:p>
            <a:pPr>
              <a:buNone/>
            </a:pPr>
            <a:r>
              <a:rPr lang="en-US" sz="5400" b="1" dirty="0" smtClean="0"/>
              <a:t>In this session I realized/ discovered that</a:t>
            </a:r>
            <a:r>
              <a:rPr lang="en-US" sz="5400" dirty="0" smtClean="0"/>
              <a:t>__________</a:t>
            </a:r>
          </a:p>
          <a:p>
            <a:pPr>
              <a:buNone/>
            </a:pPr>
            <a:endParaRPr lang="en-US" sz="1000" dirty="0" smtClean="0"/>
          </a:p>
          <a:p>
            <a:pPr>
              <a:buNone/>
            </a:pPr>
            <a:r>
              <a:rPr lang="en-US" sz="5400" b="1" dirty="0" smtClean="0"/>
              <a:t>therefore I will </a:t>
            </a:r>
            <a:r>
              <a:rPr lang="en-US" sz="5400" dirty="0" smtClean="0"/>
              <a:t>__________.</a:t>
            </a:r>
            <a:endParaRPr lang="en-US" sz="54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fl2.jpg"/>
          <p:cNvPicPr>
            <a:picLocks noChangeAspect="1" noChangeArrowheads="1"/>
          </p:cNvPicPr>
          <p:nvPr/>
        </p:nvPicPr>
        <p:blipFill>
          <a:blip r:embed="rId2"/>
          <a:srcRect b="2430"/>
          <a:stretch>
            <a:fillRect/>
          </a:stretch>
        </p:blipFill>
        <p:spPr bwMode="auto">
          <a:xfrm>
            <a:off x="381000" y="586648"/>
            <a:ext cx="8305800" cy="6118952"/>
          </a:xfrm>
          <a:prstGeom prst="rect">
            <a:avLst/>
          </a:prstGeom>
          <a:noFill/>
        </p:spPr>
      </p:pic>
      <p:sp>
        <p:nvSpPr>
          <p:cNvPr id="5" name="Title 4"/>
          <p:cNvSpPr>
            <a:spLocks noGrp="1"/>
          </p:cNvSpPr>
          <p:nvPr>
            <p:ph type="title"/>
          </p:nvPr>
        </p:nvSpPr>
        <p:spPr>
          <a:xfrm>
            <a:off x="228600" y="-304800"/>
            <a:ext cx="7772400" cy="1143000"/>
          </a:xfrm>
        </p:spPr>
        <p:txBody>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Remember our learners</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latin typeface="Aharoni" pitchFamily="2" charset="-79"/>
                <a:cs typeface="Aharoni" pitchFamily="2" charset="-79"/>
              </a:rPr>
              <a:t>Essay test</a:t>
            </a:r>
            <a:endParaRPr lang="en-US" sz="3200" i="1" dirty="0">
              <a:latin typeface="Aharoni" pitchFamily="2" charset="-79"/>
              <a:cs typeface="Aharoni" pitchFamily="2" charset="-79"/>
            </a:endParaRPr>
          </a:p>
        </p:txBody>
      </p:sp>
      <p:sp>
        <p:nvSpPr>
          <p:cNvPr id="3" name="Content Placeholder 2"/>
          <p:cNvSpPr>
            <a:spLocks noGrp="1"/>
          </p:cNvSpPr>
          <p:nvPr>
            <p:ph sz="quarter" idx="1"/>
          </p:nvPr>
        </p:nvSpPr>
        <p:spPr/>
        <p:txBody>
          <a:bodyPr>
            <a:normAutofit fontScale="92500" lnSpcReduction="20000"/>
          </a:bodyPr>
          <a:lstStyle/>
          <a:p>
            <a:pPr>
              <a:buNone/>
            </a:pPr>
            <a:r>
              <a:rPr lang="en-US" b="1" dirty="0" smtClean="0"/>
              <a:t>ADVANTAGES</a:t>
            </a:r>
            <a:endParaRPr lang="en-US" dirty="0" smtClean="0"/>
          </a:p>
          <a:p>
            <a:r>
              <a:rPr lang="en-US" dirty="0" smtClean="0"/>
              <a:t>Easy to construct</a:t>
            </a:r>
          </a:p>
          <a:p>
            <a:r>
              <a:rPr lang="en-US" dirty="0" smtClean="0"/>
              <a:t>Demonstrates students’ ability to organize knowledge, express opinions and show originality</a:t>
            </a:r>
          </a:p>
          <a:p>
            <a:r>
              <a:rPr lang="en-US" dirty="0" smtClean="0"/>
              <a:t>Minimizes guessing</a:t>
            </a:r>
          </a:p>
          <a:p>
            <a:r>
              <a:rPr lang="en-US" dirty="0" smtClean="0"/>
              <a:t>Stimulates superior study methods</a:t>
            </a:r>
          </a:p>
          <a:p>
            <a:pPr>
              <a:buNone/>
            </a:pPr>
            <a:endParaRPr lang="en-US" b="1" dirty="0" smtClean="0"/>
          </a:p>
          <a:p>
            <a:pPr>
              <a:buNone/>
            </a:pPr>
            <a:r>
              <a:rPr lang="en-US" b="1" dirty="0" smtClean="0"/>
              <a:t>DISADVANTAGES</a:t>
            </a:r>
            <a:endParaRPr lang="en-US" dirty="0" smtClean="0"/>
          </a:p>
          <a:p>
            <a:r>
              <a:rPr lang="en-US" dirty="0" smtClean="0"/>
              <a:t>Limited sampling of the material covered</a:t>
            </a:r>
          </a:p>
          <a:p>
            <a:r>
              <a:rPr lang="en-US" dirty="0" smtClean="0"/>
              <a:t>Inadequate scoring key can make the scoring subjective and unreliable</a:t>
            </a:r>
          </a:p>
          <a:p>
            <a:r>
              <a:rPr lang="en-US" dirty="0" smtClean="0"/>
              <a:t>Scoring may be extremely time-consuming</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down)">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wipe(up)">
                                      <p:cBhvr>
                                        <p:cTn id="25" dur="1000"/>
                                        <p:tgtEl>
                                          <p:spTgt spid="3">
                                            <p:txEl>
                                              <p:pRg st="7" end="7"/>
                                            </p:txEl>
                                          </p:spTgt>
                                        </p:tgtEl>
                                      </p:cBhvr>
                                    </p:animEffect>
                                  </p:childTnLst>
                                </p:cTn>
                              </p:par>
                              <p:par>
                                <p:cTn id="26" presetID="22" presetClass="entr" presetSubtype="1"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wipe(up)">
                                      <p:cBhvr>
                                        <p:cTn id="28" dur="1000"/>
                                        <p:tgtEl>
                                          <p:spTgt spid="3">
                                            <p:txEl>
                                              <p:pRg st="8" end="8"/>
                                            </p:txEl>
                                          </p:spTgt>
                                        </p:tgtEl>
                                      </p:cBhvr>
                                    </p:animEffect>
                                  </p:childTnLst>
                                </p:cTn>
                              </p:par>
                              <p:par>
                                <p:cTn id="29" presetID="22" presetClass="entr" presetSubtype="1"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wipe(up)">
                                      <p:cBhvr>
                                        <p:cTn id="31"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Writing Essay Test Items</a:t>
            </a:r>
            <a:endParaRPr lang="en-US" dirty="0"/>
          </a:p>
        </p:txBody>
      </p:sp>
      <p:sp>
        <p:nvSpPr>
          <p:cNvPr id="3" name="Content Placeholder 2"/>
          <p:cNvSpPr>
            <a:spLocks noGrp="1"/>
          </p:cNvSpPr>
          <p:nvPr>
            <p:ph sz="quarter" idx="1"/>
          </p:nvPr>
        </p:nvSpPr>
        <p:spPr/>
        <p:txBody>
          <a:bodyPr>
            <a:normAutofit/>
          </a:bodyPr>
          <a:lstStyle/>
          <a:p>
            <a:pPr marL="514350" indent="-514350">
              <a:lnSpc>
                <a:spcPct val="120000"/>
              </a:lnSpc>
              <a:buFont typeface="+mj-lt"/>
              <a:buAutoNum type="alphaLcPeriod"/>
            </a:pPr>
            <a:r>
              <a:rPr lang="en-US" dirty="0" smtClean="0"/>
              <a:t>Identify the type of behavior you want to measure</a:t>
            </a:r>
          </a:p>
          <a:p>
            <a:pPr marL="514350" indent="-514350">
              <a:lnSpc>
                <a:spcPct val="120000"/>
              </a:lnSpc>
              <a:buFont typeface="+mj-lt"/>
              <a:buAutoNum type="alphaLcPeriod"/>
            </a:pPr>
            <a:endParaRPr lang="en-US" sz="800" dirty="0" smtClean="0"/>
          </a:p>
          <a:p>
            <a:pPr marL="514350" indent="-514350">
              <a:buFont typeface="+mj-lt"/>
              <a:buAutoNum type="alphaLcPeriod"/>
            </a:pPr>
            <a:r>
              <a:rPr lang="en-US" dirty="0" smtClean="0"/>
              <a:t>Student's </a:t>
            </a:r>
            <a:r>
              <a:rPr lang="en-US" b="1" dirty="0" smtClean="0"/>
              <a:t>TASK</a:t>
            </a:r>
            <a:r>
              <a:rPr lang="en-US" dirty="0" smtClean="0"/>
              <a:t> is clearly indicated - underline critical words such as “</a:t>
            </a:r>
            <a:r>
              <a:rPr lang="en-US" u="sng" dirty="0" smtClean="0"/>
              <a:t>compare</a:t>
            </a:r>
            <a:r>
              <a:rPr lang="en-US" dirty="0" smtClean="0"/>
              <a:t>,” “</a:t>
            </a:r>
            <a:r>
              <a:rPr lang="en-US" u="sng" dirty="0" smtClean="0"/>
              <a:t>contrast</a:t>
            </a:r>
            <a:r>
              <a:rPr lang="en-US" dirty="0" smtClean="0"/>
              <a:t>,” “</a:t>
            </a:r>
            <a:r>
              <a:rPr lang="en-US" u="sng" dirty="0" smtClean="0"/>
              <a:t>criticize</a:t>
            </a:r>
            <a:r>
              <a:rPr lang="en-US" dirty="0" smtClean="0"/>
              <a:t>,” and “</a:t>
            </a:r>
            <a:r>
              <a:rPr lang="en-US" u="sng" dirty="0" smtClean="0"/>
              <a:t>evaluate</a:t>
            </a:r>
            <a:r>
              <a:rPr lang="en-US" dirty="0" smtClean="0"/>
              <a:t>”</a:t>
            </a:r>
          </a:p>
          <a:p>
            <a:pPr marL="514350" indent="-514350">
              <a:buFont typeface="+mj-lt"/>
              <a:buAutoNum type="alphaLcPeriod"/>
            </a:pPr>
            <a:endParaRPr lang="en-US" sz="800" dirty="0" smtClean="0"/>
          </a:p>
          <a:p>
            <a:pPr marL="514350" indent="-514350">
              <a:buFont typeface="+mj-lt"/>
              <a:buAutoNum type="alphaLcPeriod"/>
            </a:pPr>
            <a:r>
              <a:rPr lang="en-US" dirty="0" smtClean="0"/>
              <a:t>Indicate a point value or weight and an estimated time limit for answering</a:t>
            </a:r>
          </a:p>
          <a:p>
            <a:pPr marL="514350" indent="-514350">
              <a:buFont typeface="+mj-lt"/>
              <a:buAutoNum type="alphaLcPeriod"/>
            </a:pPr>
            <a:endParaRPr lang="en-US" sz="800" dirty="0" smtClean="0"/>
          </a:p>
          <a:p>
            <a:pPr marL="514350" indent="-514350">
              <a:buFont typeface="+mj-lt"/>
              <a:buAutoNum type="alphaLcPeriod"/>
            </a:pPr>
            <a:r>
              <a:rPr lang="en-US" dirty="0" smtClean="0"/>
              <a:t>Avoid giving the student a choice among optional items as this greatly reduces the reliability of the test</a:t>
            </a:r>
          </a:p>
          <a:p>
            <a:pPr marL="514350" indent="-514350">
              <a:buFont typeface="+mj-lt"/>
              <a:buAutoNum type="alphaLcPeriod"/>
            </a:pPr>
            <a:endParaRPr lang="en-US" dirty="0" smtClean="0"/>
          </a:p>
          <a:p>
            <a:pPr marL="514350" indent="-514350">
              <a:buFont typeface="+mj-lt"/>
              <a:buAutoNum type="alphaLcPeriod"/>
            </a:pPr>
            <a:endParaRPr lang="en-US" dirty="0" smtClean="0"/>
          </a:p>
          <a:p>
            <a:pPr marL="514350" indent="-514350">
              <a:buFont typeface="+mj-lt"/>
              <a:buAutoNum type="alphaLcPeriod"/>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2" end="2"/>
                                            </p:txEl>
                                          </p:spTgt>
                                        </p:tgtEl>
                                      </p:cBhvr>
                                    </p:animEffect>
                                  </p:childTnLst>
                                </p:cTn>
                              </p:par>
                            </p:childTnLst>
                          </p:cTn>
                        </p:par>
                        <p:par>
                          <p:cTn id="10" fill="hold">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p:cTn id="13"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14"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4" end="4"/>
                                            </p:txEl>
                                          </p:spTgt>
                                        </p:tgtEl>
                                      </p:cBhvr>
                                    </p:animEffect>
                                  </p:childTnLst>
                                </p:cTn>
                              </p:par>
                            </p:childTnLst>
                          </p:cTn>
                        </p:par>
                        <p:par>
                          <p:cTn id="16" fill="hold">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p:cTn id="19"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Aharoni" pitchFamily="2" charset="-79"/>
                <a:cs typeface="Aharoni" pitchFamily="2" charset="-79"/>
              </a:rPr>
              <a:t>Completion Test Items</a:t>
            </a:r>
            <a:endParaRPr lang="en-US" dirty="0">
              <a:latin typeface="Aharoni" pitchFamily="2" charset="-79"/>
              <a:cs typeface="Aharoni" pitchFamily="2" charset="-79"/>
            </a:endParaRPr>
          </a:p>
        </p:txBody>
      </p:sp>
      <p:sp>
        <p:nvSpPr>
          <p:cNvPr id="3" name="Content Placeholder 2"/>
          <p:cNvSpPr>
            <a:spLocks noGrp="1"/>
          </p:cNvSpPr>
          <p:nvPr>
            <p:ph sz="quarter" idx="1"/>
          </p:nvPr>
        </p:nvSpPr>
        <p:spPr/>
        <p:txBody>
          <a:bodyPr>
            <a:normAutofit lnSpcReduction="10000"/>
          </a:bodyPr>
          <a:lstStyle/>
          <a:p>
            <a:r>
              <a:rPr lang="en-US" dirty="0" smtClean="0"/>
              <a:t>requires the student to answer a question or to finish an incomplete statement by filling in a blank with the correct word or phrase</a:t>
            </a:r>
          </a:p>
          <a:p>
            <a:endParaRPr lang="en-US" dirty="0" smtClean="0"/>
          </a:p>
          <a:p>
            <a:pPr>
              <a:buNone/>
            </a:pPr>
            <a:r>
              <a:rPr lang="en-US" sz="2800" b="1" dirty="0" smtClean="0"/>
              <a:t>ADVANTAGES</a:t>
            </a:r>
            <a:endParaRPr lang="en-US" sz="2400" b="1" dirty="0" smtClean="0"/>
          </a:p>
          <a:p>
            <a:r>
              <a:rPr lang="en-US" dirty="0" smtClean="0"/>
              <a:t>provides a wide sampling of content</a:t>
            </a:r>
          </a:p>
          <a:p>
            <a:r>
              <a:rPr lang="en-US" dirty="0" smtClean="0"/>
              <a:t>efficiently measures lower levels of cognitive ability</a:t>
            </a:r>
          </a:p>
          <a:p>
            <a:r>
              <a:rPr lang="en-US" dirty="0" smtClean="0"/>
              <a:t>minimizes guessing as compared to multiple-choice or true-false items</a:t>
            </a:r>
          </a:p>
          <a:p>
            <a:r>
              <a:rPr lang="en-US" dirty="0" smtClean="0"/>
              <a:t>provides an objective measure of student achievement or ability</a:t>
            </a:r>
            <a:endParaRPr lang="en-US" sz="20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par>
                          <p:cTn id="7" fill="hold">
                            <p:stCondLst>
                              <p:cond delay="0"/>
                            </p:stCondLst>
                            <p:childTnLst>
                              <p:par>
                                <p:cTn id="8" presetID="22" presetClass="entr" presetSubtype="4" fill="hold" nodeType="after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down)">
                                      <p:cBhvr>
                                        <p:cTn id="10" dur="1000"/>
                                        <p:tgtEl>
                                          <p:spTgt spid="3">
                                            <p:txEl>
                                              <p:pRg st="3" end="3"/>
                                            </p:txEl>
                                          </p:spTgt>
                                        </p:tgtEl>
                                      </p:cBhvr>
                                    </p:animEffect>
                                  </p:childTnLst>
                                </p:cTn>
                              </p:par>
                            </p:childTnLst>
                          </p:cTn>
                        </p:par>
                        <p:par>
                          <p:cTn id="11" fill="hold">
                            <p:stCondLst>
                              <p:cond delay="1000"/>
                            </p:stCondLst>
                            <p:childTnLst>
                              <p:par>
                                <p:cTn id="12" presetID="22" presetClass="entr" presetSubtype="4" fill="hold" nodeType="after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wipe(down)">
                                      <p:cBhvr>
                                        <p:cTn id="14" dur="1000"/>
                                        <p:tgtEl>
                                          <p:spTgt spid="3">
                                            <p:txEl>
                                              <p:pRg st="4" end="4"/>
                                            </p:txEl>
                                          </p:spTgt>
                                        </p:tgtEl>
                                      </p:cBhvr>
                                    </p:animEffect>
                                  </p:childTnLst>
                                </p:cTn>
                              </p:par>
                            </p:childTnLst>
                          </p:cTn>
                        </p:par>
                        <p:par>
                          <p:cTn id="15" fill="hold">
                            <p:stCondLst>
                              <p:cond delay="2000"/>
                            </p:stCondLst>
                            <p:childTnLst>
                              <p:par>
                                <p:cTn id="16" presetID="22" presetClass="entr" presetSubtype="4" fill="hold" nodeType="after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ipe(down)">
                                      <p:cBhvr>
                                        <p:cTn id="18" dur="1000"/>
                                        <p:tgtEl>
                                          <p:spTgt spid="3">
                                            <p:txEl>
                                              <p:pRg st="5" end="5"/>
                                            </p:txEl>
                                          </p:spTgt>
                                        </p:tgtEl>
                                      </p:cBhvr>
                                    </p:animEffect>
                                  </p:childTnLst>
                                </p:cTn>
                              </p:par>
                            </p:childTnLst>
                          </p:cTn>
                        </p:par>
                        <p:par>
                          <p:cTn id="19" fill="hold">
                            <p:stCondLst>
                              <p:cond delay="3000"/>
                            </p:stCondLst>
                            <p:childTnLst>
                              <p:par>
                                <p:cTn id="20" presetID="22" presetClass="entr" presetSubtype="4" fill="hold" nodeType="after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latin typeface="Aharoni" pitchFamily="2" charset="-79"/>
                <a:cs typeface="Aharoni" pitchFamily="2" charset="-79"/>
              </a:rPr>
              <a:t>Completion Test Items</a:t>
            </a:r>
            <a:endParaRPr lang="en-US" sz="3200" i="1" dirty="0">
              <a:latin typeface="Aharoni" pitchFamily="2" charset="-79"/>
              <a:cs typeface="Aharoni" pitchFamily="2" charset="-79"/>
            </a:endParaRPr>
          </a:p>
        </p:txBody>
      </p:sp>
      <p:sp>
        <p:nvSpPr>
          <p:cNvPr id="3" name="Content Placeholder 2"/>
          <p:cNvSpPr>
            <a:spLocks noGrp="1"/>
          </p:cNvSpPr>
          <p:nvPr>
            <p:ph sz="quarter" idx="1"/>
          </p:nvPr>
        </p:nvSpPr>
        <p:spPr/>
        <p:txBody>
          <a:bodyPr>
            <a:normAutofit/>
          </a:bodyPr>
          <a:lstStyle/>
          <a:p>
            <a:pPr>
              <a:buNone/>
            </a:pPr>
            <a:r>
              <a:rPr lang="en-US" sz="2800" b="1" dirty="0" smtClean="0"/>
              <a:t>DISADVANTAGES</a:t>
            </a:r>
            <a:endParaRPr lang="en-US" sz="2400" b="1" dirty="0" smtClean="0"/>
          </a:p>
          <a:p>
            <a:r>
              <a:rPr lang="en-US" dirty="0" smtClean="0"/>
              <a:t>Difficult to construct such that the desired response is clearly indicated</a:t>
            </a:r>
          </a:p>
          <a:p>
            <a:r>
              <a:rPr lang="en-US" dirty="0" smtClean="0"/>
              <a:t>Difficulty in measuring learning objectives requiring more than simple recall of information</a:t>
            </a:r>
          </a:p>
          <a:p>
            <a:endParaRPr lang="en-US" sz="20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latin typeface="Aharoni" pitchFamily="2" charset="-79"/>
                <a:cs typeface="Aharoni" pitchFamily="2" charset="-79"/>
              </a:rPr>
              <a:t>Completion Test Items</a:t>
            </a:r>
            <a:endParaRPr lang="en-US" sz="3200" i="1" dirty="0">
              <a:latin typeface="Aharoni" pitchFamily="2" charset="-79"/>
              <a:cs typeface="Aharoni" pitchFamily="2" charset="-79"/>
            </a:endParaRPr>
          </a:p>
        </p:txBody>
      </p:sp>
      <p:sp>
        <p:nvSpPr>
          <p:cNvPr id="3" name="Content Placeholder 2"/>
          <p:cNvSpPr>
            <a:spLocks noGrp="1"/>
          </p:cNvSpPr>
          <p:nvPr>
            <p:ph sz="quarter" idx="1"/>
          </p:nvPr>
        </p:nvSpPr>
        <p:spPr/>
        <p:txBody>
          <a:bodyPr>
            <a:normAutofit/>
          </a:bodyPr>
          <a:lstStyle/>
          <a:p>
            <a:pPr>
              <a:buNone/>
            </a:pPr>
            <a:r>
              <a:rPr lang="en-US" sz="2800" b="1" dirty="0" smtClean="0"/>
              <a:t>DISADVANTAGES</a:t>
            </a:r>
            <a:endParaRPr lang="en-US" sz="2400" b="1" dirty="0" smtClean="0"/>
          </a:p>
          <a:p>
            <a:r>
              <a:rPr lang="en-US" dirty="0" smtClean="0"/>
              <a:t>Time consuming to score when compared to multiple-choice or true-false items</a:t>
            </a:r>
          </a:p>
          <a:p>
            <a:r>
              <a:rPr lang="en-US" dirty="0" smtClean="0"/>
              <a:t>More difficult to score since more than one answer may have to be considered correct if the item was not properly prepared. </a:t>
            </a:r>
            <a:endParaRPr lang="en-US" sz="2000" dirty="0" smtClean="0"/>
          </a:p>
          <a:p>
            <a:endParaRPr lang="en-US" sz="20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Custom 2">
      <a:dk1>
        <a:sysClr val="windowText" lastClr="000000"/>
      </a:dk1>
      <a:lt1>
        <a:sysClr val="window" lastClr="FFFFFF"/>
      </a:lt1>
      <a:dk2>
        <a:srgbClr val="0070C0"/>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1588</TotalTime>
  <Words>1943</Words>
  <Application>Microsoft Office PowerPoint</Application>
  <PresentationFormat>On-screen Show (4:3)</PresentationFormat>
  <Paragraphs>293</Paragraphs>
  <Slides>43</Slides>
  <Notes>3</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Equity</vt:lpstr>
      <vt:lpstr>Test and Types of Tests</vt:lpstr>
      <vt:lpstr> What types of test do you commonly use?        2. Which do you often use? Why?  3. Which do you seldom use? Why?  4. What do you consider when choosing the       type of test that you will use?</vt:lpstr>
      <vt:lpstr>Types of Tests</vt:lpstr>
      <vt:lpstr>Essay Test</vt:lpstr>
      <vt:lpstr>Essay test</vt:lpstr>
      <vt:lpstr>Writing Essay Test Items</vt:lpstr>
      <vt:lpstr>Completion Test Items</vt:lpstr>
      <vt:lpstr>Completion Test Items</vt:lpstr>
      <vt:lpstr>Completion Test Items</vt:lpstr>
      <vt:lpstr>Writing Completion Test Items</vt:lpstr>
      <vt:lpstr>Multiply-choice Test</vt:lpstr>
      <vt:lpstr>Multiply-choice  test</vt:lpstr>
      <vt:lpstr>Multiply-choice Test</vt:lpstr>
      <vt:lpstr>Multiply-choice Test</vt:lpstr>
      <vt:lpstr>Multiply-choice test</vt:lpstr>
      <vt:lpstr>Writing the Multiple-Item Test</vt:lpstr>
      <vt:lpstr>Writing the Multiple-Item Test</vt:lpstr>
      <vt:lpstr>Writing the Multiple-Item Test</vt:lpstr>
      <vt:lpstr>Writing the Multiple-Item Test</vt:lpstr>
      <vt:lpstr>True/False Test</vt:lpstr>
      <vt:lpstr>True/False Test</vt:lpstr>
      <vt:lpstr>Constructing  True/False  Test</vt:lpstr>
      <vt:lpstr>Constructing  True/False  Test</vt:lpstr>
      <vt:lpstr>Matching Type Test</vt:lpstr>
      <vt:lpstr>Matching Type Test</vt:lpstr>
      <vt:lpstr>Writing Matching Type Test</vt:lpstr>
      <vt:lpstr>Product/Performance Test</vt:lpstr>
      <vt:lpstr>Product/Performance Test</vt:lpstr>
      <vt:lpstr>Product/Performance Test</vt:lpstr>
      <vt:lpstr>Writing Performance Test Items</vt:lpstr>
      <vt:lpstr>Choosing the Right  Type of Test</vt:lpstr>
      <vt:lpstr>Test Plan</vt:lpstr>
      <vt:lpstr>Item format</vt:lpstr>
      <vt:lpstr>Criteria to Consider</vt:lpstr>
      <vt:lpstr>Criteria in Choosing Test Items</vt:lpstr>
      <vt:lpstr>Slide 36</vt:lpstr>
      <vt:lpstr>Criteria in Choosing Test Items</vt:lpstr>
      <vt:lpstr>Criteria in Choosing Test Items</vt:lpstr>
      <vt:lpstr>Criteria in Choosing                                           Test Items</vt:lpstr>
      <vt:lpstr>Responsibilities of  TEST ITEM WRITERS</vt:lpstr>
      <vt:lpstr>Slide 41</vt:lpstr>
      <vt:lpstr>Complete the statement</vt:lpstr>
      <vt:lpstr>Remember our learners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and Types of Tests</dc:title>
  <dc:creator>amy</dc:creator>
  <cp:lastModifiedBy>amy</cp:lastModifiedBy>
  <cp:revision>24</cp:revision>
  <dcterms:created xsi:type="dcterms:W3CDTF">2014-08-19T01:04:13Z</dcterms:created>
  <dcterms:modified xsi:type="dcterms:W3CDTF">2014-08-23T07:17:58Z</dcterms:modified>
</cp:coreProperties>
</file>